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113"/>
  </p:notesMasterIdLst>
  <p:handoutMasterIdLst>
    <p:handoutMasterId r:id="rId114"/>
  </p:handoutMasterIdLst>
  <p:sldIdLst>
    <p:sldId id="400" r:id="rId68"/>
    <p:sldId id="712" r:id="rId69"/>
    <p:sldId id="494" r:id="rId70"/>
    <p:sldId id="468" r:id="rId71"/>
    <p:sldId id="705" r:id="rId72"/>
    <p:sldId id="637" r:id="rId73"/>
    <p:sldId id="671" r:id="rId74"/>
    <p:sldId id="714" r:id="rId75"/>
    <p:sldId id="706" r:id="rId76"/>
    <p:sldId id="674" r:id="rId77"/>
    <p:sldId id="694" r:id="rId78"/>
    <p:sldId id="695" r:id="rId79"/>
    <p:sldId id="696" r:id="rId80"/>
    <p:sldId id="707" r:id="rId81"/>
    <p:sldId id="698" r:id="rId82"/>
    <p:sldId id="681" r:id="rId83"/>
    <p:sldId id="672" r:id="rId84"/>
    <p:sldId id="673" r:id="rId85"/>
    <p:sldId id="675" r:id="rId86"/>
    <p:sldId id="708" r:id="rId87"/>
    <p:sldId id="704" r:id="rId88"/>
    <p:sldId id="700" r:id="rId89"/>
    <p:sldId id="699" r:id="rId90"/>
    <p:sldId id="709" r:id="rId91"/>
    <p:sldId id="676" r:id="rId92"/>
    <p:sldId id="678" r:id="rId93"/>
    <p:sldId id="679" r:id="rId94"/>
    <p:sldId id="680" r:id="rId95"/>
    <p:sldId id="710" r:id="rId96"/>
    <p:sldId id="677" r:id="rId97"/>
    <p:sldId id="688" r:id="rId98"/>
    <p:sldId id="711" r:id="rId99"/>
    <p:sldId id="683" r:id="rId100"/>
    <p:sldId id="632" r:id="rId101"/>
    <p:sldId id="567" r:id="rId102"/>
    <p:sldId id="568" r:id="rId103"/>
    <p:sldId id="557" r:id="rId104"/>
    <p:sldId id="713" r:id="rId105"/>
    <p:sldId id="392" r:id="rId106"/>
    <p:sldId id="626" r:id="rId107"/>
    <p:sldId id="633" r:id="rId108"/>
    <p:sldId id="490" r:id="rId109"/>
    <p:sldId id="614" r:id="rId110"/>
    <p:sldId id="628" r:id="rId111"/>
    <p:sldId id="629" r:id="rId1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04" autoAdjust="0"/>
  </p:normalViewPr>
  <p:slideViewPr>
    <p:cSldViewPr>
      <p:cViewPr varScale="1">
        <p:scale>
          <a:sx n="106" d="100"/>
          <a:sy n="106" d="100"/>
        </p:scale>
        <p:origin x="1626" y="114"/>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viewProps" Target="viewProps.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12" Type="http://schemas.openxmlformats.org/officeDocument/2006/relationships/slide" Target="slides/slide45.xml"/><Relationship Id="rId16" Type="http://schemas.openxmlformats.org/officeDocument/2006/relationships/customXml" Target="../customXml/item16.xml"/><Relationship Id="rId107" Type="http://schemas.openxmlformats.org/officeDocument/2006/relationships/slide" Target="slides/slide40.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slide" Target="slides/slide35.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6.xml"/><Relationship Id="rId108" Type="http://schemas.openxmlformats.org/officeDocument/2006/relationships/slide" Target="slides/slide41.xml"/><Relationship Id="rId54" Type="http://schemas.openxmlformats.org/officeDocument/2006/relationships/customXml" Target="../customXml/item54.xml"/><Relationship Id="rId70" Type="http://schemas.openxmlformats.org/officeDocument/2006/relationships/slide" Target="slides/slide3.xml"/><Relationship Id="rId75" Type="http://schemas.openxmlformats.org/officeDocument/2006/relationships/slide" Target="slides/slide8.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2.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110" Type="http://schemas.openxmlformats.org/officeDocument/2006/relationships/slide" Target="slides/slide43.xml"/><Relationship Id="rId115" Type="http://schemas.openxmlformats.org/officeDocument/2006/relationships/commentAuthors" Target="commentAuthors.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 Id="rId116"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slide" Target="slides/slide44.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0A326-B383-4AC8-9804-EF31E408D15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673E744-EAA7-403B-AA87-D29F6C3D2A98}">
      <dgm:prSet phldrT="[Text]" custT="1"/>
      <dgm:spPr>
        <a:solidFill>
          <a:schemeClr val="bg1">
            <a:alpha val="0"/>
          </a:schemeClr>
        </a:solidFill>
      </dgm:spPr>
      <dgm:t>
        <a:bodyPr/>
        <a:lstStyle/>
        <a:p>
          <a:r>
            <a:rPr lang="en-US" sz="1400" dirty="0">
              <a:solidFill>
                <a:schemeClr val="tx1"/>
              </a:solidFill>
            </a:rPr>
            <a:t>Isolated Outlier Provider Location Review</a:t>
          </a:r>
        </a:p>
      </dgm:t>
    </dgm:pt>
    <dgm:pt modelId="{901A1B52-E8BE-45C7-B075-CAE9C299B2DD}" type="parTrans" cxnId="{BFB8A47E-00BA-4C16-805E-7D175D47E72A}">
      <dgm:prSet/>
      <dgm:spPr/>
      <dgm:t>
        <a:bodyPr/>
        <a:lstStyle/>
        <a:p>
          <a:endParaRPr lang="en-US"/>
        </a:p>
      </dgm:t>
    </dgm:pt>
    <dgm:pt modelId="{39AF9B8C-F309-4533-84E7-7DDB5C97D1A1}" type="sibTrans" cxnId="{BFB8A47E-00BA-4C16-805E-7D175D47E72A}">
      <dgm:prSet/>
      <dgm:spPr/>
      <dgm:t>
        <a:bodyPr/>
        <a:lstStyle/>
        <a:p>
          <a:endParaRPr lang="en-US"/>
        </a:p>
      </dgm:t>
    </dgm:pt>
    <dgm:pt modelId="{A42E471F-D011-4557-9AFE-ADD29627500B}">
      <dgm:prSet phldrT="[Text]" custT="1"/>
      <dgm:spPr/>
      <dgm:t>
        <a:bodyPr/>
        <a:lstStyle/>
        <a:p>
          <a:r>
            <a:rPr lang="en-US" sz="1400" dirty="0">
              <a:solidFill>
                <a:schemeClr val="bg1"/>
              </a:solidFill>
            </a:rPr>
            <a:t>Plan Certification Review</a:t>
          </a:r>
        </a:p>
        <a:p>
          <a:r>
            <a:rPr lang="en-US" sz="1400" dirty="0">
              <a:solidFill>
                <a:schemeClr val="bg1"/>
              </a:solidFill>
            </a:rPr>
            <a:t>(SERFF)</a:t>
          </a:r>
        </a:p>
      </dgm:t>
    </dgm:pt>
    <dgm:pt modelId="{0D63E557-3AEC-4224-915B-2A72D8576423}" type="parTrans" cxnId="{7C86E895-0B16-409B-8D5D-2D193D2EF633}">
      <dgm:prSet/>
      <dgm:spPr/>
      <dgm:t>
        <a:bodyPr/>
        <a:lstStyle/>
        <a:p>
          <a:endParaRPr lang="en-US"/>
        </a:p>
      </dgm:t>
    </dgm:pt>
    <dgm:pt modelId="{E58877D2-858A-41B3-840B-E47D627A2EA0}" type="sibTrans" cxnId="{7C86E895-0B16-409B-8D5D-2D193D2EF633}">
      <dgm:prSet/>
      <dgm:spPr/>
      <dgm:t>
        <a:bodyPr/>
        <a:lstStyle/>
        <a:p>
          <a:endParaRPr lang="en-US"/>
        </a:p>
      </dgm:t>
    </dgm:pt>
    <dgm:pt modelId="{52A6D7C4-2EE7-4983-8B3A-EBD543483390}">
      <dgm:prSet phldrT="[Text]" custT="1"/>
      <dgm:spPr/>
      <dgm:t>
        <a:bodyPr/>
        <a:lstStyle/>
        <a:p>
          <a:r>
            <a:rPr lang="en-US" sz="1400" dirty="0">
              <a:solidFill>
                <a:schemeClr val="bg1"/>
              </a:solidFill>
            </a:rPr>
            <a:t>Response to Objections</a:t>
          </a:r>
        </a:p>
        <a:p>
          <a:r>
            <a:rPr lang="en-US" sz="1400" dirty="0">
              <a:solidFill>
                <a:schemeClr val="bg1"/>
              </a:solidFill>
            </a:rPr>
            <a:t>(SERFF)</a:t>
          </a:r>
        </a:p>
      </dgm:t>
    </dgm:pt>
    <dgm:pt modelId="{0992AE36-E129-4DE3-9E49-B59F74C694B7}" type="parTrans" cxnId="{AD14B543-0061-42AC-8982-1086F799A07F}">
      <dgm:prSet/>
      <dgm:spPr/>
      <dgm:t>
        <a:bodyPr/>
        <a:lstStyle/>
        <a:p>
          <a:endParaRPr lang="en-US"/>
        </a:p>
      </dgm:t>
    </dgm:pt>
    <dgm:pt modelId="{9706F0D0-D687-48CA-A7D0-33819E0C41BD}" type="sibTrans" cxnId="{AD14B543-0061-42AC-8982-1086F799A07F}">
      <dgm:prSet/>
      <dgm:spPr/>
      <dgm:t>
        <a:bodyPr/>
        <a:lstStyle/>
        <a:p>
          <a:endParaRPr lang="en-US"/>
        </a:p>
      </dgm:t>
    </dgm:pt>
    <dgm:pt modelId="{2FDB2B98-2F95-4523-A9F3-9BF755C9BCC7}">
      <dgm:prSet phldrT="[Text]" custT="1"/>
      <dgm:spPr/>
      <dgm:t>
        <a:bodyPr/>
        <a:lstStyle/>
        <a:p>
          <a:r>
            <a:rPr lang="en-US" sz="1400" dirty="0">
              <a:solidFill>
                <a:schemeClr val="bg1"/>
              </a:solidFill>
            </a:rPr>
            <a:t>2026</a:t>
          </a:r>
        </a:p>
        <a:p>
          <a:r>
            <a:rPr lang="en-US" sz="1400" dirty="0">
              <a:solidFill>
                <a:schemeClr val="bg1"/>
              </a:solidFill>
            </a:rPr>
            <a:t>PTNP Data Maintenance</a:t>
          </a:r>
        </a:p>
        <a:p>
          <a:r>
            <a:rPr lang="en-US" sz="1400" dirty="0">
              <a:solidFill>
                <a:schemeClr val="bg1"/>
              </a:solidFill>
            </a:rPr>
            <a:t>(Round 2)</a:t>
          </a:r>
        </a:p>
      </dgm:t>
    </dgm:pt>
    <dgm:pt modelId="{9A769430-0F94-449F-820B-683C1F392AA7}" type="parTrans" cxnId="{F52CCB16-5F5F-4526-917D-812F5B0D3EB4}">
      <dgm:prSet/>
      <dgm:spPr/>
      <dgm:t>
        <a:bodyPr/>
        <a:lstStyle/>
        <a:p>
          <a:endParaRPr lang="en-US"/>
        </a:p>
      </dgm:t>
    </dgm:pt>
    <dgm:pt modelId="{A0A62B72-6B7C-4E25-B01C-BB2DACDFE7F5}" type="sibTrans" cxnId="{F52CCB16-5F5F-4526-917D-812F5B0D3EB4}">
      <dgm:prSet/>
      <dgm:spPr/>
      <dgm:t>
        <a:bodyPr/>
        <a:lstStyle/>
        <a:p>
          <a:endParaRPr lang="en-US"/>
        </a:p>
      </dgm:t>
    </dgm:pt>
    <dgm:pt modelId="{91766C87-C3E1-4E01-804B-084B33986D15}">
      <dgm:prSet phldrT="[Text]" custT="1"/>
      <dgm:spPr/>
      <dgm:t>
        <a:bodyPr/>
        <a:lstStyle/>
        <a:p>
          <a:r>
            <a:rPr lang="en-US" sz="1400" dirty="0">
              <a:solidFill>
                <a:schemeClr val="bg1"/>
              </a:solidFill>
            </a:rPr>
            <a:t>Continued NA Review</a:t>
          </a:r>
        </a:p>
      </dgm:t>
    </dgm:pt>
    <dgm:pt modelId="{D65ED32F-CF63-4340-BABA-6276D6272C5F}" type="parTrans" cxnId="{36E5B284-673A-4295-B49A-5AD646C9AAFB}">
      <dgm:prSet/>
      <dgm:spPr/>
      <dgm:t>
        <a:bodyPr/>
        <a:lstStyle/>
        <a:p>
          <a:endParaRPr lang="en-US"/>
        </a:p>
      </dgm:t>
    </dgm:pt>
    <dgm:pt modelId="{4959B525-A5A8-42AF-8FE4-E9EF31F96555}" type="sibTrans" cxnId="{36E5B284-673A-4295-B49A-5AD646C9AAFB}">
      <dgm:prSet/>
      <dgm:spPr/>
      <dgm:t>
        <a:bodyPr/>
        <a:lstStyle/>
        <a:p>
          <a:endParaRPr lang="en-US"/>
        </a:p>
      </dgm:t>
    </dgm:pt>
    <dgm:pt modelId="{A64B7633-46B5-4FF4-A183-E094113A1480}">
      <dgm:prSet phldrT="[Text]" custT="1"/>
      <dgm:spPr/>
      <dgm:t>
        <a:bodyPr/>
        <a:lstStyle/>
        <a:p>
          <a:r>
            <a:rPr lang="en-US" sz="1400" dirty="0">
              <a:solidFill>
                <a:schemeClr val="bg1"/>
              </a:solidFill>
            </a:rPr>
            <a:t>2026</a:t>
          </a:r>
        </a:p>
        <a:p>
          <a:r>
            <a:rPr lang="en-US" sz="1400" dirty="0">
              <a:solidFill>
                <a:schemeClr val="bg1"/>
              </a:solidFill>
            </a:rPr>
            <a:t>PTNP Data Maintenance</a:t>
          </a:r>
        </a:p>
        <a:p>
          <a:r>
            <a:rPr lang="en-US" sz="1400" dirty="0">
              <a:solidFill>
                <a:schemeClr val="bg1"/>
              </a:solidFill>
            </a:rPr>
            <a:t>(Round1)</a:t>
          </a:r>
        </a:p>
      </dgm:t>
    </dgm:pt>
    <dgm:pt modelId="{01EE1C1F-E736-44D7-9C08-BE960D1AFFAA}" type="parTrans" cxnId="{E5104120-8FBD-494C-9ADF-3FFB94A774B6}">
      <dgm:prSet/>
      <dgm:spPr/>
      <dgm:t>
        <a:bodyPr/>
        <a:lstStyle/>
        <a:p>
          <a:endParaRPr lang="en-US"/>
        </a:p>
      </dgm:t>
    </dgm:pt>
    <dgm:pt modelId="{47268531-D3D6-431A-9DB2-125726AA535A}" type="sibTrans" cxnId="{E5104120-8FBD-494C-9ADF-3FFB94A774B6}">
      <dgm:prSet/>
      <dgm:spPr/>
      <dgm:t>
        <a:bodyPr/>
        <a:lstStyle/>
        <a:p>
          <a:endParaRPr lang="en-US"/>
        </a:p>
      </dgm:t>
    </dgm:pt>
    <dgm:pt modelId="{C770DEB4-2CC5-4806-BE21-AEF57213A2ED}" type="pres">
      <dgm:prSet presAssocID="{8740A326-B383-4AC8-9804-EF31E408D152}" presName="cycle" presStyleCnt="0">
        <dgm:presLayoutVars>
          <dgm:dir/>
          <dgm:resizeHandles val="exact"/>
        </dgm:presLayoutVars>
      </dgm:prSet>
      <dgm:spPr/>
    </dgm:pt>
    <dgm:pt modelId="{D9E7F2AE-85D5-4221-92B8-833FCF382CD5}" type="pres">
      <dgm:prSet presAssocID="{0673E744-EAA7-403B-AA87-D29F6C3D2A98}" presName="dummy" presStyleCnt="0"/>
      <dgm:spPr/>
    </dgm:pt>
    <dgm:pt modelId="{EC8B43E8-7A49-441B-B08D-8EE4BE553594}" type="pres">
      <dgm:prSet presAssocID="{0673E744-EAA7-403B-AA87-D29F6C3D2A98}" presName="node" presStyleLbl="revTx" presStyleIdx="0" presStyleCnt="6" custScaleX="81236" custScaleY="75428">
        <dgm:presLayoutVars>
          <dgm:bulletEnabled val="1"/>
        </dgm:presLayoutVars>
      </dgm:prSet>
      <dgm:spPr/>
    </dgm:pt>
    <dgm:pt modelId="{D860D724-C8E2-4757-A378-977517286BDF}" type="pres">
      <dgm:prSet presAssocID="{39AF9B8C-F309-4533-84E7-7DDB5C97D1A1}" presName="sibTrans" presStyleLbl="node1" presStyleIdx="0" presStyleCnt="6"/>
      <dgm:spPr/>
    </dgm:pt>
    <dgm:pt modelId="{3362BC60-0BAC-4874-ACD9-36BEB972F910}" type="pres">
      <dgm:prSet presAssocID="{A42E471F-D011-4557-9AFE-ADD29627500B}" presName="dummy" presStyleCnt="0"/>
      <dgm:spPr/>
    </dgm:pt>
    <dgm:pt modelId="{75C3A60C-8E50-4081-955A-9FF8E9F64309}" type="pres">
      <dgm:prSet presAssocID="{A42E471F-D011-4557-9AFE-ADD29627500B}" presName="node" presStyleLbl="revTx" presStyleIdx="1" presStyleCnt="6" custRadScaleRad="104526" custRadScaleInc="-6420">
        <dgm:presLayoutVars>
          <dgm:bulletEnabled val="1"/>
        </dgm:presLayoutVars>
      </dgm:prSet>
      <dgm:spPr/>
    </dgm:pt>
    <dgm:pt modelId="{5414F60A-D265-4E28-AF4E-B9EBF88FEE1E}" type="pres">
      <dgm:prSet presAssocID="{E58877D2-858A-41B3-840B-E47D627A2EA0}" presName="sibTrans" presStyleLbl="node1" presStyleIdx="1" presStyleCnt="6"/>
      <dgm:spPr/>
    </dgm:pt>
    <dgm:pt modelId="{43BA703E-6121-49B2-9323-D22F31B10E86}" type="pres">
      <dgm:prSet presAssocID="{52A6D7C4-2EE7-4983-8B3A-EBD543483390}" presName="dummy" presStyleCnt="0"/>
      <dgm:spPr/>
    </dgm:pt>
    <dgm:pt modelId="{0C9E19EF-518F-4A32-A3EF-AA66EFAD1F1A}" type="pres">
      <dgm:prSet presAssocID="{52A6D7C4-2EE7-4983-8B3A-EBD543483390}" presName="node" presStyleLbl="revTx" presStyleIdx="2" presStyleCnt="6">
        <dgm:presLayoutVars>
          <dgm:bulletEnabled val="1"/>
        </dgm:presLayoutVars>
      </dgm:prSet>
      <dgm:spPr/>
    </dgm:pt>
    <dgm:pt modelId="{473BF8E0-79C3-4839-912C-8DB7DE50CF08}" type="pres">
      <dgm:prSet presAssocID="{9706F0D0-D687-48CA-A7D0-33819E0C41BD}" presName="sibTrans" presStyleLbl="node1" presStyleIdx="2" presStyleCnt="6"/>
      <dgm:spPr/>
    </dgm:pt>
    <dgm:pt modelId="{18246E75-64FA-43B1-8706-78571B0393BC}" type="pres">
      <dgm:prSet presAssocID="{2FDB2B98-2F95-4523-A9F3-9BF755C9BCC7}" presName="dummy" presStyleCnt="0"/>
      <dgm:spPr/>
    </dgm:pt>
    <dgm:pt modelId="{1D6BD8BB-67C6-4888-9061-86748A21F66B}" type="pres">
      <dgm:prSet presAssocID="{2FDB2B98-2F95-4523-A9F3-9BF755C9BCC7}" presName="node" presStyleLbl="revTx" presStyleIdx="3" presStyleCnt="6" custScaleX="140002">
        <dgm:presLayoutVars>
          <dgm:bulletEnabled val="1"/>
        </dgm:presLayoutVars>
      </dgm:prSet>
      <dgm:spPr/>
    </dgm:pt>
    <dgm:pt modelId="{788059B4-3D51-4977-916F-8299AAC80D83}" type="pres">
      <dgm:prSet presAssocID="{A0A62B72-6B7C-4E25-B01C-BB2DACDFE7F5}" presName="sibTrans" presStyleLbl="node1" presStyleIdx="3" presStyleCnt="6"/>
      <dgm:spPr/>
    </dgm:pt>
    <dgm:pt modelId="{A21C9CFF-9983-4E60-B98A-5D3B247645DB}" type="pres">
      <dgm:prSet presAssocID="{91766C87-C3E1-4E01-804B-084B33986D15}" presName="dummy" presStyleCnt="0"/>
      <dgm:spPr/>
    </dgm:pt>
    <dgm:pt modelId="{8A58F0D2-2748-4824-BCB5-89C0CC29D7D2}" type="pres">
      <dgm:prSet presAssocID="{91766C87-C3E1-4E01-804B-084B33986D15}" presName="node" presStyleLbl="revTx" presStyleIdx="4" presStyleCnt="6">
        <dgm:presLayoutVars>
          <dgm:bulletEnabled val="1"/>
        </dgm:presLayoutVars>
      </dgm:prSet>
      <dgm:spPr/>
    </dgm:pt>
    <dgm:pt modelId="{BBE78633-4F02-438A-AE5E-BDF568EC5112}" type="pres">
      <dgm:prSet presAssocID="{4959B525-A5A8-42AF-8FE4-E9EF31F96555}" presName="sibTrans" presStyleLbl="node1" presStyleIdx="4" presStyleCnt="6"/>
      <dgm:spPr/>
    </dgm:pt>
    <dgm:pt modelId="{18C93A70-E06C-4C9D-AB9A-FC0D7747123D}" type="pres">
      <dgm:prSet presAssocID="{A64B7633-46B5-4FF4-A183-E094113A1480}" presName="dummy" presStyleCnt="0"/>
      <dgm:spPr/>
    </dgm:pt>
    <dgm:pt modelId="{2506B3EC-625D-418F-8F24-FF34E309908C}" type="pres">
      <dgm:prSet presAssocID="{A64B7633-46B5-4FF4-A183-E094113A1480}" presName="node" presStyleLbl="revTx" presStyleIdx="5" presStyleCnt="6" custScaleX="125037" custRadScaleRad="100427" custRadScaleInc="-18092">
        <dgm:presLayoutVars>
          <dgm:bulletEnabled val="1"/>
        </dgm:presLayoutVars>
      </dgm:prSet>
      <dgm:spPr/>
    </dgm:pt>
    <dgm:pt modelId="{34C99D63-75F3-4C28-B7C1-EA1BC72EA22D}" type="pres">
      <dgm:prSet presAssocID="{47268531-D3D6-431A-9DB2-125726AA535A}" presName="sibTrans" presStyleLbl="node1" presStyleIdx="5" presStyleCnt="6"/>
      <dgm:spPr/>
    </dgm:pt>
  </dgm:ptLst>
  <dgm:cxnLst>
    <dgm:cxn modelId="{40B42606-EE56-40D4-9924-24B148D82D7D}" type="presOf" srcId="{52A6D7C4-2EE7-4983-8B3A-EBD543483390}" destId="{0C9E19EF-518F-4A32-A3EF-AA66EFAD1F1A}" srcOrd="0" destOrd="0" presId="urn:microsoft.com/office/officeart/2005/8/layout/cycle1"/>
    <dgm:cxn modelId="{F52CCB16-5F5F-4526-917D-812F5B0D3EB4}" srcId="{8740A326-B383-4AC8-9804-EF31E408D152}" destId="{2FDB2B98-2F95-4523-A9F3-9BF755C9BCC7}" srcOrd="3" destOrd="0" parTransId="{9A769430-0F94-449F-820B-683C1F392AA7}" sibTransId="{A0A62B72-6B7C-4E25-B01C-BB2DACDFE7F5}"/>
    <dgm:cxn modelId="{F42A661E-A3CC-4C44-A567-6E447A559635}" type="presOf" srcId="{8740A326-B383-4AC8-9804-EF31E408D152}" destId="{C770DEB4-2CC5-4806-BE21-AEF57213A2ED}" srcOrd="0" destOrd="0" presId="urn:microsoft.com/office/officeart/2005/8/layout/cycle1"/>
    <dgm:cxn modelId="{E5104120-8FBD-494C-9ADF-3FFB94A774B6}" srcId="{8740A326-B383-4AC8-9804-EF31E408D152}" destId="{A64B7633-46B5-4FF4-A183-E094113A1480}" srcOrd="5" destOrd="0" parTransId="{01EE1C1F-E736-44D7-9C08-BE960D1AFFAA}" sibTransId="{47268531-D3D6-431A-9DB2-125726AA535A}"/>
    <dgm:cxn modelId="{379C3B25-2A4D-480A-9760-1B2DA0D03E4A}" type="presOf" srcId="{91766C87-C3E1-4E01-804B-084B33986D15}" destId="{8A58F0D2-2748-4824-BCB5-89C0CC29D7D2}" srcOrd="0" destOrd="0" presId="urn:microsoft.com/office/officeart/2005/8/layout/cycle1"/>
    <dgm:cxn modelId="{096F6A35-BD95-4193-95E4-B82D7F963938}" type="presOf" srcId="{E58877D2-858A-41B3-840B-E47D627A2EA0}" destId="{5414F60A-D265-4E28-AF4E-B9EBF88FEE1E}" srcOrd="0" destOrd="0" presId="urn:microsoft.com/office/officeart/2005/8/layout/cycle1"/>
    <dgm:cxn modelId="{76A0783A-E975-4575-8962-69A00C4EB835}" type="presOf" srcId="{A42E471F-D011-4557-9AFE-ADD29627500B}" destId="{75C3A60C-8E50-4081-955A-9FF8E9F64309}" srcOrd="0" destOrd="0" presId="urn:microsoft.com/office/officeart/2005/8/layout/cycle1"/>
    <dgm:cxn modelId="{AD14B543-0061-42AC-8982-1086F799A07F}" srcId="{8740A326-B383-4AC8-9804-EF31E408D152}" destId="{52A6D7C4-2EE7-4983-8B3A-EBD543483390}" srcOrd="2" destOrd="0" parTransId="{0992AE36-E129-4DE3-9E49-B59F74C694B7}" sibTransId="{9706F0D0-D687-48CA-A7D0-33819E0C41BD}"/>
    <dgm:cxn modelId="{F7282C66-2354-49C0-8BC2-68C91914FD56}" type="presOf" srcId="{2FDB2B98-2F95-4523-A9F3-9BF755C9BCC7}" destId="{1D6BD8BB-67C6-4888-9061-86748A21F66B}" srcOrd="0" destOrd="0" presId="urn:microsoft.com/office/officeart/2005/8/layout/cycle1"/>
    <dgm:cxn modelId="{BFB8A47E-00BA-4C16-805E-7D175D47E72A}" srcId="{8740A326-B383-4AC8-9804-EF31E408D152}" destId="{0673E744-EAA7-403B-AA87-D29F6C3D2A98}" srcOrd="0" destOrd="0" parTransId="{901A1B52-E8BE-45C7-B075-CAE9C299B2DD}" sibTransId="{39AF9B8C-F309-4533-84E7-7DDB5C97D1A1}"/>
    <dgm:cxn modelId="{1BC54982-13D9-4EE0-8B01-BD7DB7B3C760}" type="presOf" srcId="{39AF9B8C-F309-4533-84E7-7DDB5C97D1A1}" destId="{D860D724-C8E2-4757-A378-977517286BDF}" srcOrd="0" destOrd="0" presId="urn:microsoft.com/office/officeart/2005/8/layout/cycle1"/>
    <dgm:cxn modelId="{36E5B284-673A-4295-B49A-5AD646C9AAFB}" srcId="{8740A326-B383-4AC8-9804-EF31E408D152}" destId="{91766C87-C3E1-4E01-804B-084B33986D15}" srcOrd="4" destOrd="0" parTransId="{D65ED32F-CF63-4340-BABA-6276D6272C5F}" sibTransId="{4959B525-A5A8-42AF-8FE4-E9EF31F96555}"/>
    <dgm:cxn modelId="{E4C9D38E-82F9-431B-8A2D-2E181B0F6B12}" type="presOf" srcId="{0673E744-EAA7-403B-AA87-D29F6C3D2A98}" destId="{EC8B43E8-7A49-441B-B08D-8EE4BE553594}" srcOrd="0" destOrd="0" presId="urn:microsoft.com/office/officeart/2005/8/layout/cycle1"/>
    <dgm:cxn modelId="{CB448D91-CCB9-464C-9E93-1146719137D1}" type="presOf" srcId="{4959B525-A5A8-42AF-8FE4-E9EF31F96555}" destId="{BBE78633-4F02-438A-AE5E-BDF568EC5112}" srcOrd="0" destOrd="0" presId="urn:microsoft.com/office/officeart/2005/8/layout/cycle1"/>
    <dgm:cxn modelId="{7C86E895-0B16-409B-8D5D-2D193D2EF633}" srcId="{8740A326-B383-4AC8-9804-EF31E408D152}" destId="{A42E471F-D011-4557-9AFE-ADD29627500B}" srcOrd="1" destOrd="0" parTransId="{0D63E557-3AEC-4224-915B-2A72D8576423}" sibTransId="{E58877D2-858A-41B3-840B-E47D627A2EA0}"/>
    <dgm:cxn modelId="{96FE7F9B-AE5A-4ED5-A6B8-47320262174D}" type="presOf" srcId="{9706F0D0-D687-48CA-A7D0-33819E0C41BD}" destId="{473BF8E0-79C3-4839-912C-8DB7DE50CF08}" srcOrd="0" destOrd="0" presId="urn:microsoft.com/office/officeart/2005/8/layout/cycle1"/>
    <dgm:cxn modelId="{1090AEDB-4DFD-481A-B304-48AD027BF72B}" type="presOf" srcId="{A64B7633-46B5-4FF4-A183-E094113A1480}" destId="{2506B3EC-625D-418F-8F24-FF34E309908C}" srcOrd="0" destOrd="0" presId="urn:microsoft.com/office/officeart/2005/8/layout/cycle1"/>
    <dgm:cxn modelId="{723174DD-AD8B-4D51-BC54-BF99E0651060}" type="presOf" srcId="{A0A62B72-6B7C-4E25-B01C-BB2DACDFE7F5}" destId="{788059B4-3D51-4977-916F-8299AAC80D83}" srcOrd="0" destOrd="0" presId="urn:microsoft.com/office/officeart/2005/8/layout/cycle1"/>
    <dgm:cxn modelId="{5F4EAFE0-7D4B-406C-A63D-E3206B64EB5E}" type="presOf" srcId="{47268531-D3D6-431A-9DB2-125726AA535A}" destId="{34C99D63-75F3-4C28-B7C1-EA1BC72EA22D}" srcOrd="0" destOrd="0" presId="urn:microsoft.com/office/officeart/2005/8/layout/cycle1"/>
    <dgm:cxn modelId="{7EE3E9F8-AD2C-4167-940A-C53B57EA49E4}" type="presParOf" srcId="{C770DEB4-2CC5-4806-BE21-AEF57213A2ED}" destId="{D9E7F2AE-85D5-4221-92B8-833FCF382CD5}" srcOrd="0" destOrd="0" presId="urn:microsoft.com/office/officeart/2005/8/layout/cycle1"/>
    <dgm:cxn modelId="{D7EE8A5C-3D39-485D-98EA-2B4CE3373E53}" type="presParOf" srcId="{C770DEB4-2CC5-4806-BE21-AEF57213A2ED}" destId="{EC8B43E8-7A49-441B-B08D-8EE4BE553594}" srcOrd="1" destOrd="0" presId="urn:microsoft.com/office/officeart/2005/8/layout/cycle1"/>
    <dgm:cxn modelId="{6043E935-A462-4A8A-B83E-90B1286ADC44}" type="presParOf" srcId="{C770DEB4-2CC5-4806-BE21-AEF57213A2ED}" destId="{D860D724-C8E2-4757-A378-977517286BDF}" srcOrd="2" destOrd="0" presId="urn:microsoft.com/office/officeart/2005/8/layout/cycle1"/>
    <dgm:cxn modelId="{8930E2CC-E41D-4193-877C-212A43DBCE0A}" type="presParOf" srcId="{C770DEB4-2CC5-4806-BE21-AEF57213A2ED}" destId="{3362BC60-0BAC-4874-ACD9-36BEB972F910}" srcOrd="3" destOrd="0" presId="urn:microsoft.com/office/officeart/2005/8/layout/cycle1"/>
    <dgm:cxn modelId="{DFD15E76-A249-406A-8FEC-15DA89D05663}" type="presParOf" srcId="{C770DEB4-2CC5-4806-BE21-AEF57213A2ED}" destId="{75C3A60C-8E50-4081-955A-9FF8E9F64309}" srcOrd="4" destOrd="0" presId="urn:microsoft.com/office/officeart/2005/8/layout/cycle1"/>
    <dgm:cxn modelId="{28107471-C3D3-4654-8492-0AF533AA85C9}" type="presParOf" srcId="{C770DEB4-2CC5-4806-BE21-AEF57213A2ED}" destId="{5414F60A-D265-4E28-AF4E-B9EBF88FEE1E}" srcOrd="5" destOrd="0" presId="urn:microsoft.com/office/officeart/2005/8/layout/cycle1"/>
    <dgm:cxn modelId="{0A7DA387-51D3-4787-9353-C0738D97AF24}" type="presParOf" srcId="{C770DEB4-2CC5-4806-BE21-AEF57213A2ED}" destId="{43BA703E-6121-49B2-9323-D22F31B10E86}" srcOrd="6" destOrd="0" presId="urn:microsoft.com/office/officeart/2005/8/layout/cycle1"/>
    <dgm:cxn modelId="{A46480E8-4366-4583-BFD8-58B6E1CD1151}" type="presParOf" srcId="{C770DEB4-2CC5-4806-BE21-AEF57213A2ED}" destId="{0C9E19EF-518F-4A32-A3EF-AA66EFAD1F1A}" srcOrd="7" destOrd="0" presId="urn:microsoft.com/office/officeart/2005/8/layout/cycle1"/>
    <dgm:cxn modelId="{6D1034BD-F904-490C-9F88-A00AE970BE6B}" type="presParOf" srcId="{C770DEB4-2CC5-4806-BE21-AEF57213A2ED}" destId="{473BF8E0-79C3-4839-912C-8DB7DE50CF08}" srcOrd="8" destOrd="0" presId="urn:microsoft.com/office/officeart/2005/8/layout/cycle1"/>
    <dgm:cxn modelId="{40AAA5EC-E043-49C0-A5B6-000D4C624263}" type="presParOf" srcId="{C770DEB4-2CC5-4806-BE21-AEF57213A2ED}" destId="{18246E75-64FA-43B1-8706-78571B0393BC}" srcOrd="9" destOrd="0" presId="urn:microsoft.com/office/officeart/2005/8/layout/cycle1"/>
    <dgm:cxn modelId="{B80CC12A-A26A-4C56-B3F8-40F058F80078}" type="presParOf" srcId="{C770DEB4-2CC5-4806-BE21-AEF57213A2ED}" destId="{1D6BD8BB-67C6-4888-9061-86748A21F66B}" srcOrd="10" destOrd="0" presId="urn:microsoft.com/office/officeart/2005/8/layout/cycle1"/>
    <dgm:cxn modelId="{B78B0036-D19E-4659-8E69-8E924D1AEE37}" type="presParOf" srcId="{C770DEB4-2CC5-4806-BE21-AEF57213A2ED}" destId="{788059B4-3D51-4977-916F-8299AAC80D83}" srcOrd="11" destOrd="0" presId="urn:microsoft.com/office/officeart/2005/8/layout/cycle1"/>
    <dgm:cxn modelId="{660C9121-B5CE-41FA-B2C0-F244CE3F8BB4}" type="presParOf" srcId="{C770DEB4-2CC5-4806-BE21-AEF57213A2ED}" destId="{A21C9CFF-9983-4E60-B98A-5D3B247645DB}" srcOrd="12" destOrd="0" presId="urn:microsoft.com/office/officeart/2005/8/layout/cycle1"/>
    <dgm:cxn modelId="{690F0796-ED83-4BC0-B45B-A4BBA13E2101}" type="presParOf" srcId="{C770DEB4-2CC5-4806-BE21-AEF57213A2ED}" destId="{8A58F0D2-2748-4824-BCB5-89C0CC29D7D2}" srcOrd="13" destOrd="0" presId="urn:microsoft.com/office/officeart/2005/8/layout/cycle1"/>
    <dgm:cxn modelId="{F4612C2B-01C3-4715-82BD-E7CC02E4E667}" type="presParOf" srcId="{C770DEB4-2CC5-4806-BE21-AEF57213A2ED}" destId="{BBE78633-4F02-438A-AE5E-BDF568EC5112}" srcOrd="14" destOrd="0" presId="urn:microsoft.com/office/officeart/2005/8/layout/cycle1"/>
    <dgm:cxn modelId="{CA47F161-8496-4B38-92DB-BD08CA64EF17}" type="presParOf" srcId="{C770DEB4-2CC5-4806-BE21-AEF57213A2ED}" destId="{18C93A70-E06C-4C9D-AB9A-FC0D7747123D}" srcOrd="15" destOrd="0" presId="urn:microsoft.com/office/officeart/2005/8/layout/cycle1"/>
    <dgm:cxn modelId="{4F165298-C511-4E26-B258-96C819C587DD}" type="presParOf" srcId="{C770DEB4-2CC5-4806-BE21-AEF57213A2ED}" destId="{2506B3EC-625D-418F-8F24-FF34E309908C}" srcOrd="16" destOrd="0" presId="urn:microsoft.com/office/officeart/2005/8/layout/cycle1"/>
    <dgm:cxn modelId="{D3211431-36A8-41A7-BDA5-EAEEEB326405}" type="presParOf" srcId="{C770DEB4-2CC5-4806-BE21-AEF57213A2ED}" destId="{34C99D63-75F3-4C28-B7C1-EA1BC72EA22D}" srcOrd="17" destOrd="0" presId="urn:microsoft.com/office/officeart/2005/8/layout/cycle1"/>
  </dgm:cxnLst>
  <dgm:bg/>
  <dgm:whole>
    <a:ln cap="rnd">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43E8-7A49-441B-B08D-8EE4BE553594}">
      <dsp:nvSpPr>
        <dsp:cNvPr id="0" name=""/>
        <dsp:cNvSpPr/>
      </dsp:nvSpPr>
      <dsp:spPr>
        <a:xfrm>
          <a:off x="5216317" y="158967"/>
          <a:ext cx="955881" cy="887540"/>
        </a:xfrm>
        <a:prstGeom prst="rect">
          <a:avLst/>
        </a:prstGeom>
        <a:solidFill>
          <a:schemeClr val="bg1">
            <a:alpha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Isolated Outlier Provider Location Review</a:t>
          </a:r>
        </a:p>
      </dsp:txBody>
      <dsp:txXfrm>
        <a:off x="5216317" y="158967"/>
        <a:ext cx="955881" cy="887540"/>
      </dsp:txXfrm>
    </dsp:sp>
    <dsp:sp modelId="{D860D724-C8E2-4757-A378-977517286BDF}">
      <dsp:nvSpPr>
        <dsp:cNvPr id="0" name=""/>
        <dsp:cNvSpPr/>
      </dsp:nvSpPr>
      <dsp:spPr>
        <a:xfrm>
          <a:off x="1669614" y="141776"/>
          <a:ext cx="5748176" cy="5748176"/>
        </a:xfrm>
        <a:prstGeom prst="circularArrow">
          <a:avLst>
            <a:gd name="adj1" fmla="val 3992"/>
            <a:gd name="adj2" fmla="val 250417"/>
            <a:gd name="adj3" fmla="val 20300012"/>
            <a:gd name="adj4" fmla="val 18500096"/>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3A60C-8E50-4081-955A-9FF8E9F64309}">
      <dsp:nvSpPr>
        <dsp:cNvPr id="0" name=""/>
        <dsp:cNvSpPr/>
      </dsp:nvSpPr>
      <dsp:spPr>
        <a:xfrm>
          <a:off x="6536821" y="222666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Plan Certification Review</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6536821" y="2226669"/>
        <a:ext cx="1176672" cy="1176672"/>
      </dsp:txXfrm>
    </dsp:sp>
    <dsp:sp modelId="{5414F60A-D265-4E28-AF4E-B9EBF88FEE1E}">
      <dsp:nvSpPr>
        <dsp:cNvPr id="0" name=""/>
        <dsp:cNvSpPr/>
      </dsp:nvSpPr>
      <dsp:spPr>
        <a:xfrm>
          <a:off x="1664377" y="-149223"/>
          <a:ext cx="5748176" cy="5748176"/>
        </a:xfrm>
        <a:prstGeom prst="circularArrow">
          <a:avLst>
            <a:gd name="adj1" fmla="val 3992"/>
            <a:gd name="adj2" fmla="val 250417"/>
            <a:gd name="adj3" fmla="val 2651868"/>
            <a:gd name="adj4" fmla="val 898568"/>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E19EF-518F-4A32-A3EF-AA66EFAD1F1A}">
      <dsp:nvSpPr>
        <dsp:cNvPr id="0" name=""/>
        <dsp:cNvSpPr/>
      </dsp:nvSpPr>
      <dsp:spPr>
        <a:xfrm>
          <a:off x="5105921" y="456192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Response to Objections</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5105921" y="4561929"/>
        <a:ext cx="1176672" cy="1176672"/>
      </dsp:txXfrm>
    </dsp:sp>
    <dsp:sp modelId="{473BF8E0-79C3-4839-912C-8DB7DE50CF08}">
      <dsp:nvSpPr>
        <dsp:cNvPr id="0" name=""/>
        <dsp:cNvSpPr/>
      </dsp:nvSpPr>
      <dsp:spPr>
        <a:xfrm>
          <a:off x="1507411" y="2413"/>
          <a:ext cx="5748176" cy="5748176"/>
        </a:xfrm>
        <a:prstGeom prst="circularArrow">
          <a:avLst>
            <a:gd name="adj1" fmla="val 3992"/>
            <a:gd name="adj2" fmla="val 250417"/>
            <a:gd name="adj3" fmla="val 5793722"/>
            <a:gd name="adj4" fmla="val 443900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BD8BB-67C6-4888-9061-86748A21F66B}">
      <dsp:nvSpPr>
        <dsp:cNvPr id="0" name=""/>
        <dsp:cNvSpPr/>
      </dsp:nvSpPr>
      <dsp:spPr>
        <a:xfrm>
          <a:off x="2245059" y="4561929"/>
          <a:ext cx="1647364"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2026</a:t>
          </a:r>
        </a:p>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 2)</a:t>
          </a:r>
        </a:p>
      </dsp:txBody>
      <dsp:txXfrm>
        <a:off x="2245059" y="4561929"/>
        <a:ext cx="1647364" cy="1176672"/>
      </dsp:txXfrm>
    </dsp:sp>
    <dsp:sp modelId="{788059B4-3D51-4977-916F-8299AAC80D83}">
      <dsp:nvSpPr>
        <dsp:cNvPr id="0" name=""/>
        <dsp:cNvSpPr/>
      </dsp:nvSpPr>
      <dsp:spPr>
        <a:xfrm>
          <a:off x="1507411" y="2413"/>
          <a:ext cx="5748176" cy="5748176"/>
        </a:xfrm>
        <a:prstGeom prst="circularArrow">
          <a:avLst>
            <a:gd name="adj1" fmla="val 3992"/>
            <a:gd name="adj2" fmla="val 250417"/>
            <a:gd name="adj3" fmla="val 9772642"/>
            <a:gd name="adj4" fmla="val 8403796"/>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8F0D2-2748-4824-BCB5-89C0CC29D7D2}">
      <dsp:nvSpPr>
        <dsp:cNvPr id="0" name=""/>
        <dsp:cNvSpPr/>
      </dsp:nvSpPr>
      <dsp:spPr>
        <a:xfrm>
          <a:off x="1167647" y="2288165"/>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Continued NA Review</a:t>
          </a:r>
        </a:p>
      </dsp:txBody>
      <dsp:txXfrm>
        <a:off x="1167647" y="2288165"/>
        <a:ext cx="1176672" cy="1176672"/>
      </dsp:txXfrm>
    </dsp:sp>
    <dsp:sp modelId="{BBE78633-4F02-438A-AE5E-BDF568EC5112}">
      <dsp:nvSpPr>
        <dsp:cNvPr id="0" name=""/>
        <dsp:cNvSpPr/>
      </dsp:nvSpPr>
      <dsp:spPr>
        <a:xfrm>
          <a:off x="1513303" y="-23823"/>
          <a:ext cx="5748176" cy="5748176"/>
        </a:xfrm>
        <a:prstGeom prst="circularArrow">
          <a:avLst>
            <a:gd name="adj1" fmla="val 3992"/>
            <a:gd name="adj2" fmla="val 250417"/>
            <a:gd name="adj3" fmla="val 12771336"/>
            <a:gd name="adj4" fmla="val 11541732"/>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B3EC-625D-418F-8F24-FF34E309908C}">
      <dsp:nvSpPr>
        <dsp:cNvPr id="0" name=""/>
        <dsp:cNvSpPr/>
      </dsp:nvSpPr>
      <dsp:spPr>
        <a:xfrm>
          <a:off x="2186014" y="92447"/>
          <a:ext cx="1471275"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2026</a:t>
          </a:r>
        </a:p>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(Round1)</a:t>
          </a:r>
        </a:p>
      </dsp:txBody>
      <dsp:txXfrm>
        <a:off x="2186014" y="92447"/>
        <a:ext cx="1471275" cy="1176672"/>
      </dsp:txXfrm>
    </dsp:sp>
    <dsp:sp modelId="{34C99D63-75F3-4C28-B7C1-EA1BC72EA22D}">
      <dsp:nvSpPr>
        <dsp:cNvPr id="0" name=""/>
        <dsp:cNvSpPr/>
      </dsp:nvSpPr>
      <dsp:spPr>
        <a:xfrm>
          <a:off x="1488679" y="-3947"/>
          <a:ext cx="5748176" cy="5748176"/>
        </a:xfrm>
        <a:prstGeom prst="circularArrow">
          <a:avLst>
            <a:gd name="adj1" fmla="val 3992"/>
            <a:gd name="adj2" fmla="val 250417"/>
            <a:gd name="adj3" fmla="val 17087873"/>
            <a:gd name="adj4" fmla="val 1526478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12/16/2025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12/16/2025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05452-664C-4021-89DF-1D86850ECA2D}" type="slidenum">
              <a:rPr lang="en-US" smtClean="0"/>
              <a:t>26</a:t>
            </a:fld>
            <a:endParaRPr lang="en-US"/>
          </a:p>
        </p:txBody>
      </p:sp>
    </p:spTree>
    <p:extLst>
      <p:ext uri="{BB962C8B-B14F-4D97-AF65-F5344CB8AC3E}">
        <p14:creationId xmlns:p14="http://schemas.microsoft.com/office/powerpoint/2010/main" val="153653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12/16/2025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4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143000"/>
            <a:ext cx="8229600" cy="4983163"/>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12/16/2025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rhld.insurance.arkansas.gov/PBMRegul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freepngimg.com/png/35375-gears-transparent"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s://freepngimg.com/png/165207-angry-emoji-free-transparent-image-hd"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rhld.insurance.arkansas.gov/NAProvidersUplo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rhld.insurance.arkansas.gov/Default/NetworkAdequacy" TargetMode="External"/><Relationship Id="rId2" Type="http://schemas.openxmlformats.org/officeDocument/2006/relationships/hyperlink" Target="https://rhld.insurance.arkansas.gov/Downloadables/NetworkAdequacy/200_PY2018ProviderTypeNPIPool/100_PTNPCycleArtifacts/300_Provider%20Type%20Taxonomic%20Descriptions%202025-08.xls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RHLD.DataOversight@arkansas.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RHLD.DataOversight@arkansas.gov"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rhld.insurance.arkansas.gov/Info/Public/Templat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rhld.insurance.arkansas.gov/Info/Public/Templates"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am-11:30 am Central</a:t>
            </a:r>
          </a:p>
          <a:p>
            <a:r>
              <a:rPr lang="en-US" sz="1400" dirty="0">
                <a:latin typeface="Arial Black" panose="020B0A04020102020204" pitchFamily="34" charset="0"/>
              </a:rPr>
              <a:t>December 16, 2025</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3847207"/>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Maintenance Planning </a:t>
            </a:r>
          </a:p>
          <a:p>
            <a:pPr algn="ctr"/>
            <a:endParaRPr lang="en-US" sz="2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2800" b="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PTNP 2026 Round 1 &amp; </a:t>
            </a:r>
          </a:p>
          <a:p>
            <a:pPr algn="ctr"/>
            <a:r>
              <a:rPr lang="en-US" sz="2800" b="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Isolated Outlier Provider Location Processing</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BE23-5BD1-333A-C622-DCD5436E9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ECF4F-0E78-2117-C132-24D3FFDB4061}"/>
              </a:ext>
            </a:extLst>
          </p:cNvPr>
          <p:cNvSpPr>
            <a:spLocks noGrp="1"/>
          </p:cNvSpPr>
          <p:nvPr>
            <p:ph type="title"/>
          </p:nvPr>
        </p:nvSpPr>
        <p:spPr/>
        <p:txBody>
          <a:bodyPr>
            <a:normAutofit/>
          </a:bodyPr>
          <a:lstStyle/>
          <a:p>
            <a:pPr algn="l"/>
            <a:r>
              <a:rPr lang="en-US" sz="1800" dirty="0"/>
              <a:t>How does the PTNP 2026 Round 1 dovetail into PBM NA Review?</a:t>
            </a:r>
          </a:p>
        </p:txBody>
      </p:sp>
      <p:sp>
        <p:nvSpPr>
          <p:cNvPr id="3" name="Slide Number Placeholder 2">
            <a:extLst>
              <a:ext uri="{FF2B5EF4-FFF2-40B4-BE49-F238E27FC236}">
                <a16:creationId xmlns:a16="http://schemas.microsoft.com/office/drawing/2014/main" id="{0A21E46B-B9DB-F232-87E1-12A48298B27E}"/>
              </a:ext>
            </a:extLst>
          </p:cNvPr>
          <p:cNvSpPr>
            <a:spLocks noGrp="1"/>
          </p:cNvSpPr>
          <p:nvPr>
            <p:ph type="sldNum" sz="quarter" idx="12"/>
          </p:nvPr>
        </p:nvSpPr>
        <p:spPr/>
        <p:txBody>
          <a:bodyPr/>
          <a:lstStyle/>
          <a:p>
            <a:fld id="{62DBCB69-547C-4F68-819F-474A80AB012D}" type="slidenum">
              <a:rPr lang="en-US" smtClean="0"/>
              <a:t>10</a:t>
            </a:fld>
            <a:endParaRPr lang="en-US"/>
          </a:p>
        </p:txBody>
      </p:sp>
      <p:pic>
        <p:nvPicPr>
          <p:cNvPr id="8" name="Picture 7" descr="Chart&#10;&#10;AI-generated content may be incorrect.">
            <a:extLst>
              <a:ext uri="{FF2B5EF4-FFF2-40B4-BE49-F238E27FC236}">
                <a16:creationId xmlns:a16="http://schemas.microsoft.com/office/drawing/2014/main" id="{01DA8F93-AEC0-F384-D1F9-AF6DD12B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95" y="1492505"/>
            <a:ext cx="9144000" cy="3872989"/>
          </a:xfrm>
          <a:prstGeom prst="rect">
            <a:avLst/>
          </a:prstGeom>
        </p:spPr>
      </p:pic>
      <p:sp>
        <p:nvSpPr>
          <p:cNvPr id="4" name="Rectangle 3">
            <a:extLst>
              <a:ext uri="{FF2B5EF4-FFF2-40B4-BE49-F238E27FC236}">
                <a16:creationId xmlns:a16="http://schemas.microsoft.com/office/drawing/2014/main" id="{0C39633D-B34D-2F9C-87E7-83D505BDCF34}"/>
              </a:ext>
            </a:extLst>
          </p:cNvPr>
          <p:cNvSpPr/>
          <p:nvPr/>
        </p:nvSpPr>
        <p:spPr>
          <a:xfrm>
            <a:off x="4343400" y="2286000"/>
            <a:ext cx="4664805"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81084A1-471C-2882-CBBB-39D153680AC5}"/>
              </a:ext>
            </a:extLst>
          </p:cNvPr>
          <p:cNvCxnSpPr/>
          <p:nvPr/>
        </p:nvCxnSpPr>
        <p:spPr>
          <a:xfrm>
            <a:off x="3915624" y="2133600"/>
            <a:ext cx="0" cy="2209800"/>
          </a:xfrm>
          <a:prstGeom prst="line">
            <a:avLst/>
          </a:prstGeom>
          <a:ln w="34925">
            <a:prstDash val="dash"/>
          </a:ln>
        </p:spPr>
        <p:style>
          <a:lnRef idx="1">
            <a:schemeClr val="dk1"/>
          </a:lnRef>
          <a:fillRef idx="0">
            <a:schemeClr val="dk1"/>
          </a:fillRef>
          <a:effectRef idx="0">
            <a:schemeClr val="dk1"/>
          </a:effectRef>
          <a:fontRef idx="minor">
            <a:schemeClr val="tx1"/>
          </a:fontRef>
        </p:style>
      </p:cxnSp>
      <p:sp>
        <p:nvSpPr>
          <p:cNvPr id="7" name="Arrow: Right 6">
            <a:extLst>
              <a:ext uri="{FF2B5EF4-FFF2-40B4-BE49-F238E27FC236}">
                <a16:creationId xmlns:a16="http://schemas.microsoft.com/office/drawing/2014/main" id="{1475577E-7C09-6E91-FB7B-C4630AD2878B}"/>
              </a:ext>
            </a:extLst>
          </p:cNvPr>
          <p:cNvSpPr/>
          <p:nvPr/>
        </p:nvSpPr>
        <p:spPr>
          <a:xfrm>
            <a:off x="3915624" y="1798894"/>
            <a:ext cx="4390174" cy="609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PBM data processing starts after March 1</a:t>
            </a:r>
          </a:p>
        </p:txBody>
      </p:sp>
      <p:sp>
        <p:nvSpPr>
          <p:cNvPr id="11" name="Arrow: Right 10">
            <a:extLst>
              <a:ext uri="{FF2B5EF4-FFF2-40B4-BE49-F238E27FC236}">
                <a16:creationId xmlns:a16="http://schemas.microsoft.com/office/drawing/2014/main" id="{53F40CA6-D64D-9A3B-B948-BF8F9B13297F}"/>
              </a:ext>
            </a:extLst>
          </p:cNvPr>
          <p:cNvSpPr/>
          <p:nvPr/>
        </p:nvSpPr>
        <p:spPr>
          <a:xfrm>
            <a:off x="4309450" y="2639462"/>
            <a:ext cx="3931463" cy="609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Pharmacies* finalized in PTNP is used</a:t>
            </a:r>
          </a:p>
        </p:txBody>
      </p:sp>
      <p:sp>
        <p:nvSpPr>
          <p:cNvPr id="14" name="TextBox 13">
            <a:extLst>
              <a:ext uri="{FF2B5EF4-FFF2-40B4-BE49-F238E27FC236}">
                <a16:creationId xmlns:a16="http://schemas.microsoft.com/office/drawing/2014/main" id="{0D7184E4-50C5-98FC-C6C9-3DD5A3BA58C6}"/>
              </a:ext>
            </a:extLst>
          </p:cNvPr>
          <p:cNvSpPr txBox="1"/>
          <p:nvPr/>
        </p:nvSpPr>
        <p:spPr>
          <a:xfrm>
            <a:off x="304800" y="5715000"/>
            <a:ext cx="3610824" cy="369332"/>
          </a:xfrm>
          <a:prstGeom prst="rect">
            <a:avLst/>
          </a:prstGeom>
          <a:noFill/>
        </p:spPr>
        <p:txBody>
          <a:bodyPr wrap="square" rtlCol="0">
            <a:spAutoFit/>
          </a:bodyPr>
          <a:lstStyle/>
          <a:p>
            <a:r>
              <a:rPr lang="en-US" dirty="0"/>
              <a:t>*Retail pharmacies only</a:t>
            </a:r>
          </a:p>
        </p:txBody>
      </p:sp>
    </p:spTree>
    <p:extLst>
      <p:ext uri="{BB962C8B-B14F-4D97-AF65-F5344CB8AC3E}">
        <p14:creationId xmlns:p14="http://schemas.microsoft.com/office/powerpoint/2010/main" val="10933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500"/>
                            </p:stCondLst>
                            <p:childTnLst>
                              <p:par>
                                <p:cTn id="30" presetID="27" presetClass="emph" presetSubtype="0" fill="remove" grpId="0" nodeType="afterEffect">
                                  <p:stCondLst>
                                    <p:cond delay="0"/>
                                  </p:stCondLst>
                                  <p:childTnLst>
                                    <p:animClr clrSpc="rgb" dir="cw">
                                      <p:cBhvr override="childStyle">
                                        <p:cTn id="31" dur="250" autoRev="1" fill="remove"/>
                                        <p:tgtEl>
                                          <p:spTgt spid="14"/>
                                        </p:tgtEl>
                                        <p:attrNameLst>
                                          <p:attrName>style.color</p:attrName>
                                        </p:attrNameLst>
                                      </p:cBhvr>
                                      <p:to>
                                        <a:schemeClr val="bg1"/>
                                      </p:to>
                                    </p:animClr>
                                    <p:animClr clrSpc="rgb" dir="cw">
                                      <p:cBhvr>
                                        <p:cTn id="32" dur="250" autoRev="1" fill="remove"/>
                                        <p:tgtEl>
                                          <p:spTgt spid="14"/>
                                        </p:tgtEl>
                                        <p:attrNameLst>
                                          <p:attrName>fillcolor</p:attrName>
                                        </p:attrNameLst>
                                      </p:cBhvr>
                                      <p:to>
                                        <a:schemeClr val="bg1"/>
                                      </p:to>
                                    </p:animClr>
                                    <p:set>
                                      <p:cBhvr>
                                        <p:cTn id="33" dur="250" autoRev="1" fill="remove"/>
                                        <p:tgtEl>
                                          <p:spTgt spid="14"/>
                                        </p:tgtEl>
                                        <p:attrNameLst>
                                          <p:attrName>fill.type</p:attrName>
                                        </p:attrNameLst>
                                      </p:cBhvr>
                                      <p:to>
                                        <p:strVal val="solid"/>
                                      </p:to>
                                    </p:set>
                                    <p:set>
                                      <p:cBhvr>
                                        <p:cTn id="34" dur="25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C4077-B3BA-1399-22FB-221D957F3BF7}"/>
              </a:ext>
            </a:extLst>
          </p:cNvPr>
          <p:cNvSpPr>
            <a:spLocks noGrp="1"/>
          </p:cNvSpPr>
          <p:nvPr>
            <p:ph type="title"/>
          </p:nvPr>
        </p:nvSpPr>
        <p:spPr/>
        <p:txBody>
          <a:bodyPr/>
          <a:lstStyle/>
          <a:p>
            <a:r>
              <a:rPr lang="en-US" dirty="0"/>
              <a:t>PBM Template Changes Are Coming</a:t>
            </a:r>
          </a:p>
        </p:txBody>
      </p:sp>
      <p:sp>
        <p:nvSpPr>
          <p:cNvPr id="5" name="Content Placeholder 4">
            <a:extLst>
              <a:ext uri="{FF2B5EF4-FFF2-40B4-BE49-F238E27FC236}">
                <a16:creationId xmlns:a16="http://schemas.microsoft.com/office/drawing/2014/main" id="{0E798434-5961-2CB1-E941-52FA898EF69A}"/>
              </a:ext>
            </a:extLst>
          </p:cNvPr>
          <p:cNvSpPr>
            <a:spLocks noGrp="1"/>
          </p:cNvSpPr>
          <p:nvPr>
            <p:ph idx="1"/>
          </p:nvPr>
        </p:nvSpPr>
        <p:spPr/>
        <p:txBody>
          <a:bodyPr>
            <a:normAutofit/>
          </a:bodyPr>
          <a:lstStyle/>
          <a:p>
            <a:r>
              <a:rPr lang="en-US" sz="1800" dirty="0"/>
              <a:t>One template. </a:t>
            </a:r>
          </a:p>
          <a:p>
            <a:pPr lvl="1"/>
            <a:r>
              <a:rPr lang="en-US" sz="1600" dirty="0"/>
              <a:t>Multiple data tabs instead of multiple templates with a single data tab.</a:t>
            </a:r>
          </a:p>
          <a:p>
            <a:r>
              <a:rPr lang="en-US" sz="1800" dirty="0"/>
              <a:t>Exact same data - Except we are dropping NAIC Code required as the first column of every table in the past.</a:t>
            </a:r>
          </a:p>
          <a:p>
            <a:r>
              <a:rPr lang="en-US" sz="1800" dirty="0"/>
              <a:t>Validation incorporated for common errors found in the past. </a:t>
            </a:r>
          </a:p>
          <a:p>
            <a:pPr lvl="1"/>
            <a:r>
              <a:rPr lang="en-US" sz="1600" dirty="0"/>
              <a:t>Templates must be validated and free of errors before submission. </a:t>
            </a:r>
          </a:p>
          <a:p>
            <a:r>
              <a:rPr lang="en-US" sz="1800" dirty="0"/>
              <a:t>Template details will be published on or before January 2, 2026 in PBM Network Adequacy web-location: </a:t>
            </a:r>
            <a:r>
              <a:rPr lang="en-US" sz="1800" dirty="0">
                <a:hlinkClick r:id="rId2"/>
              </a:rPr>
              <a:t>https://rhld.insurance.arkansas.gov/PBMRegulation</a:t>
            </a:r>
            <a:r>
              <a:rPr lang="en-US" sz="1800" dirty="0"/>
              <a:t> </a:t>
            </a:r>
          </a:p>
        </p:txBody>
      </p:sp>
      <p:sp>
        <p:nvSpPr>
          <p:cNvPr id="3" name="Slide Number Placeholder 2">
            <a:extLst>
              <a:ext uri="{FF2B5EF4-FFF2-40B4-BE49-F238E27FC236}">
                <a16:creationId xmlns:a16="http://schemas.microsoft.com/office/drawing/2014/main" id="{893495FC-539D-FDBC-BC8D-069332789258}"/>
              </a:ext>
            </a:extLst>
          </p:cNvPr>
          <p:cNvSpPr>
            <a:spLocks noGrp="1"/>
          </p:cNvSpPr>
          <p:nvPr>
            <p:ph type="sldNum" sz="quarter" idx="12"/>
          </p:nvPr>
        </p:nvSpPr>
        <p:spPr/>
        <p:txBody>
          <a:bodyPr/>
          <a:lstStyle/>
          <a:p>
            <a:fld id="{62DBCB69-547C-4F68-819F-474A80AB012D}" type="slidenum">
              <a:rPr lang="en-US" smtClean="0"/>
              <a:t>11</a:t>
            </a:fld>
            <a:endParaRPr lang="en-US"/>
          </a:p>
        </p:txBody>
      </p:sp>
    </p:spTree>
    <p:extLst>
      <p:ext uri="{BB962C8B-B14F-4D97-AF65-F5344CB8AC3E}">
        <p14:creationId xmlns:p14="http://schemas.microsoft.com/office/powerpoint/2010/main" val="2237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F81F-D132-CDE5-DE91-C8AA20214309}"/>
              </a:ext>
            </a:extLst>
          </p:cNvPr>
          <p:cNvSpPr>
            <a:spLocks noGrp="1"/>
          </p:cNvSpPr>
          <p:nvPr>
            <p:ph type="title"/>
          </p:nvPr>
        </p:nvSpPr>
        <p:spPr/>
        <p:txBody>
          <a:bodyPr/>
          <a:lstStyle/>
          <a:p>
            <a:r>
              <a:rPr lang="en-US" dirty="0"/>
              <a:t>New PBM Data Template</a:t>
            </a:r>
          </a:p>
        </p:txBody>
      </p:sp>
      <p:sp>
        <p:nvSpPr>
          <p:cNvPr id="4" name="Slide Number Placeholder 3">
            <a:extLst>
              <a:ext uri="{FF2B5EF4-FFF2-40B4-BE49-F238E27FC236}">
                <a16:creationId xmlns:a16="http://schemas.microsoft.com/office/drawing/2014/main" id="{042C6C40-2EE2-E21E-6693-2DDBC8A1F745}"/>
              </a:ext>
            </a:extLst>
          </p:cNvPr>
          <p:cNvSpPr>
            <a:spLocks noGrp="1"/>
          </p:cNvSpPr>
          <p:nvPr>
            <p:ph type="sldNum" sz="quarter" idx="12"/>
          </p:nvPr>
        </p:nvSpPr>
        <p:spPr/>
        <p:txBody>
          <a:bodyPr/>
          <a:lstStyle/>
          <a:p>
            <a:fld id="{62DBCB69-547C-4F68-819F-474A80AB012D}" type="slidenum">
              <a:rPr lang="en-US" smtClean="0"/>
              <a:t>12</a:t>
            </a:fld>
            <a:endParaRPr lang="en-US"/>
          </a:p>
        </p:txBody>
      </p:sp>
      <p:pic>
        <p:nvPicPr>
          <p:cNvPr id="6" name="Picture 5" descr="Graphical user interface, text, application, email&#10;&#10;AI-generated content may be incorrect.">
            <a:extLst>
              <a:ext uri="{FF2B5EF4-FFF2-40B4-BE49-F238E27FC236}">
                <a16:creationId xmlns:a16="http://schemas.microsoft.com/office/drawing/2014/main" id="{7A969629-23AA-DDCB-5F47-EA8A0051B5CB}"/>
              </a:ext>
            </a:extLst>
          </p:cNvPr>
          <p:cNvPicPr>
            <a:picLocks noChangeAspect="1"/>
          </p:cNvPicPr>
          <p:nvPr/>
        </p:nvPicPr>
        <p:blipFill>
          <a:blip r:embed="rId2"/>
          <a:stretch>
            <a:fillRect/>
          </a:stretch>
        </p:blipFill>
        <p:spPr>
          <a:xfrm>
            <a:off x="157715" y="990600"/>
            <a:ext cx="7597942" cy="5819352"/>
          </a:xfrm>
          <a:prstGeom prst="rect">
            <a:avLst/>
          </a:prstGeom>
        </p:spPr>
      </p:pic>
      <p:cxnSp>
        <p:nvCxnSpPr>
          <p:cNvPr id="8" name="Straight Arrow Connector 7">
            <a:extLst>
              <a:ext uri="{FF2B5EF4-FFF2-40B4-BE49-F238E27FC236}">
                <a16:creationId xmlns:a16="http://schemas.microsoft.com/office/drawing/2014/main" id="{6D49D342-B612-F9C1-0945-D191ABF145BC}"/>
              </a:ext>
            </a:extLst>
          </p:cNvPr>
          <p:cNvCxnSpPr>
            <a:cxnSpLocks/>
          </p:cNvCxnSpPr>
          <p:nvPr/>
        </p:nvCxnSpPr>
        <p:spPr>
          <a:xfrm flipH="1">
            <a:off x="3810000" y="2859731"/>
            <a:ext cx="3559622" cy="36934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F262F692-D116-9822-9EB2-8DA943EC6782}"/>
              </a:ext>
            </a:extLst>
          </p:cNvPr>
          <p:cNvCxnSpPr>
            <a:cxnSpLocks/>
          </p:cNvCxnSpPr>
          <p:nvPr/>
        </p:nvCxnSpPr>
        <p:spPr>
          <a:xfrm flipH="1">
            <a:off x="4055343" y="2859731"/>
            <a:ext cx="3314279" cy="37071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4FDE97C-6F1F-A5A2-1620-4741CF6DAB61}"/>
              </a:ext>
            </a:extLst>
          </p:cNvPr>
          <p:cNvCxnSpPr>
            <a:cxnSpLocks/>
          </p:cNvCxnSpPr>
          <p:nvPr/>
        </p:nvCxnSpPr>
        <p:spPr>
          <a:xfrm flipH="1">
            <a:off x="4443888" y="2819400"/>
            <a:ext cx="2971800" cy="3733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0F540C1A-ABF2-C953-EEEE-216B559110B9}"/>
              </a:ext>
            </a:extLst>
          </p:cNvPr>
          <p:cNvCxnSpPr>
            <a:cxnSpLocks/>
          </p:cNvCxnSpPr>
          <p:nvPr/>
        </p:nvCxnSpPr>
        <p:spPr>
          <a:xfrm flipH="1">
            <a:off x="4888959" y="2873058"/>
            <a:ext cx="2526729" cy="37138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7E4E9664-4490-A743-7A1C-5235EDDDF830}"/>
              </a:ext>
            </a:extLst>
          </p:cNvPr>
          <p:cNvCxnSpPr>
            <a:cxnSpLocks/>
          </p:cNvCxnSpPr>
          <p:nvPr/>
        </p:nvCxnSpPr>
        <p:spPr>
          <a:xfrm flipH="1">
            <a:off x="5381869" y="2873058"/>
            <a:ext cx="2033819" cy="3733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84AA98C7-B762-F376-C846-2AB98C013802}"/>
              </a:ext>
            </a:extLst>
          </p:cNvPr>
          <p:cNvCxnSpPr>
            <a:cxnSpLocks/>
          </p:cNvCxnSpPr>
          <p:nvPr/>
        </p:nvCxnSpPr>
        <p:spPr>
          <a:xfrm flipH="1">
            <a:off x="5760630" y="2873058"/>
            <a:ext cx="1655058" cy="37071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942E593C-2163-5B7D-41F9-572778E34242}"/>
              </a:ext>
            </a:extLst>
          </p:cNvPr>
          <p:cNvCxnSpPr>
            <a:cxnSpLocks/>
          </p:cNvCxnSpPr>
          <p:nvPr/>
        </p:nvCxnSpPr>
        <p:spPr>
          <a:xfrm flipH="1">
            <a:off x="6205701" y="2859731"/>
            <a:ext cx="1209987" cy="36934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A1DC0DAB-DB34-9F14-B987-620F54420AE7}"/>
              </a:ext>
            </a:extLst>
          </p:cNvPr>
          <p:cNvCxnSpPr>
            <a:cxnSpLocks/>
          </p:cNvCxnSpPr>
          <p:nvPr/>
        </p:nvCxnSpPr>
        <p:spPr>
          <a:xfrm flipH="1">
            <a:off x="6553200" y="2859731"/>
            <a:ext cx="862488" cy="3733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D51A4F8C-5EE6-405D-51E5-91A910260693}"/>
              </a:ext>
            </a:extLst>
          </p:cNvPr>
          <p:cNvSpPr txBox="1"/>
          <p:nvPr/>
        </p:nvSpPr>
        <p:spPr>
          <a:xfrm>
            <a:off x="6810694" y="2514600"/>
            <a:ext cx="1578851" cy="369332"/>
          </a:xfrm>
          <a:prstGeom prst="rect">
            <a:avLst/>
          </a:prstGeom>
          <a:solidFill>
            <a:schemeClr val="bg1"/>
          </a:solidFill>
        </p:spPr>
        <p:txBody>
          <a:bodyPr wrap="square" rtlCol="0">
            <a:spAutoFit/>
          </a:bodyPr>
          <a:lstStyle/>
          <a:p>
            <a:r>
              <a:rPr lang="en-US" b="1" dirty="0">
                <a:solidFill>
                  <a:srgbClr val="680000"/>
                </a:solidFill>
              </a:rPr>
              <a:t>Multiple tabs</a:t>
            </a:r>
          </a:p>
        </p:txBody>
      </p:sp>
      <p:sp>
        <p:nvSpPr>
          <p:cNvPr id="26" name="Rectangle 25">
            <a:extLst>
              <a:ext uri="{FF2B5EF4-FFF2-40B4-BE49-F238E27FC236}">
                <a16:creationId xmlns:a16="http://schemas.microsoft.com/office/drawing/2014/main" id="{DD5F28A1-426C-FAB8-7EC7-32262A1D66C2}"/>
              </a:ext>
            </a:extLst>
          </p:cNvPr>
          <p:cNvSpPr/>
          <p:nvPr/>
        </p:nvSpPr>
        <p:spPr>
          <a:xfrm>
            <a:off x="1143000" y="2514600"/>
            <a:ext cx="3686487" cy="4572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llout: Line 26">
            <a:extLst>
              <a:ext uri="{FF2B5EF4-FFF2-40B4-BE49-F238E27FC236}">
                <a16:creationId xmlns:a16="http://schemas.microsoft.com/office/drawing/2014/main" id="{76A271CF-235A-AE4B-DE30-9633489E072D}"/>
              </a:ext>
            </a:extLst>
          </p:cNvPr>
          <p:cNvSpPr/>
          <p:nvPr/>
        </p:nvSpPr>
        <p:spPr>
          <a:xfrm>
            <a:off x="76200" y="990600"/>
            <a:ext cx="2057400" cy="609600"/>
          </a:xfrm>
          <a:prstGeom prst="borderCallout1">
            <a:avLst>
              <a:gd name="adj1" fmla="val 94648"/>
              <a:gd name="adj2" fmla="val 47128"/>
              <a:gd name="adj3" fmla="val 249423"/>
              <a:gd name="adj4" fmla="val 52835"/>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680000"/>
                </a:solidFill>
              </a:rPr>
              <a:t>Checkbox for optional data tabs</a:t>
            </a:r>
          </a:p>
        </p:txBody>
      </p:sp>
      <p:sp>
        <p:nvSpPr>
          <p:cNvPr id="28" name="Callout: Line 27">
            <a:extLst>
              <a:ext uri="{FF2B5EF4-FFF2-40B4-BE49-F238E27FC236}">
                <a16:creationId xmlns:a16="http://schemas.microsoft.com/office/drawing/2014/main" id="{B1841F9D-B5B2-D98F-E15C-E052FB429E6E}"/>
              </a:ext>
            </a:extLst>
          </p:cNvPr>
          <p:cNvSpPr/>
          <p:nvPr/>
        </p:nvSpPr>
        <p:spPr>
          <a:xfrm>
            <a:off x="5478029" y="398585"/>
            <a:ext cx="2057400" cy="609600"/>
          </a:xfrm>
          <a:prstGeom prst="borderCallout1">
            <a:avLst>
              <a:gd name="adj1" fmla="val 94648"/>
              <a:gd name="adj2" fmla="val 47128"/>
              <a:gd name="adj3" fmla="val 272500"/>
              <a:gd name="adj4" fmla="val 46377"/>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680000"/>
                </a:solidFill>
              </a:rPr>
              <a:t>Validation Button</a:t>
            </a:r>
          </a:p>
        </p:txBody>
      </p:sp>
    </p:spTree>
    <p:extLst>
      <p:ext uri="{BB962C8B-B14F-4D97-AF65-F5344CB8AC3E}">
        <p14:creationId xmlns:p14="http://schemas.microsoft.com/office/powerpoint/2010/main" val="9434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114E-C479-5864-1097-E6D825E61250}"/>
              </a:ext>
            </a:extLst>
          </p:cNvPr>
          <p:cNvSpPr>
            <a:spLocks noGrp="1"/>
          </p:cNvSpPr>
          <p:nvPr>
            <p:ph type="title"/>
          </p:nvPr>
        </p:nvSpPr>
        <p:spPr/>
        <p:txBody>
          <a:bodyPr/>
          <a:lstStyle/>
          <a:p>
            <a:r>
              <a:rPr lang="en-US" i="1" dirty="0"/>
              <a:t>Validation Errors </a:t>
            </a:r>
            <a:r>
              <a:rPr lang="en-US" dirty="0"/>
              <a:t>tab (in case of errors)</a:t>
            </a:r>
          </a:p>
        </p:txBody>
      </p:sp>
      <p:sp>
        <p:nvSpPr>
          <p:cNvPr id="3" name="Content Placeholder 2">
            <a:extLst>
              <a:ext uri="{FF2B5EF4-FFF2-40B4-BE49-F238E27FC236}">
                <a16:creationId xmlns:a16="http://schemas.microsoft.com/office/drawing/2014/main" id="{EC95BF16-0655-6538-F231-8916777030D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6164575-0C76-9794-52E7-B565FF880FD2}"/>
              </a:ext>
            </a:extLst>
          </p:cNvPr>
          <p:cNvSpPr>
            <a:spLocks noGrp="1"/>
          </p:cNvSpPr>
          <p:nvPr>
            <p:ph type="sldNum" sz="quarter" idx="12"/>
          </p:nvPr>
        </p:nvSpPr>
        <p:spPr/>
        <p:txBody>
          <a:bodyPr/>
          <a:lstStyle/>
          <a:p>
            <a:fld id="{62DBCB69-547C-4F68-819F-474A80AB012D}" type="slidenum">
              <a:rPr lang="en-US" smtClean="0"/>
              <a:t>13</a:t>
            </a:fld>
            <a:endParaRPr lang="en-US"/>
          </a:p>
        </p:txBody>
      </p:sp>
      <p:pic>
        <p:nvPicPr>
          <p:cNvPr id="8" name="Picture 7" descr="Graphical user interface, application, table&#10;&#10;AI-generated content may be incorrect.">
            <a:extLst>
              <a:ext uri="{FF2B5EF4-FFF2-40B4-BE49-F238E27FC236}">
                <a16:creationId xmlns:a16="http://schemas.microsoft.com/office/drawing/2014/main" id="{344EDC0B-56F9-E891-441A-92003C7C9DB7}"/>
              </a:ext>
            </a:extLst>
          </p:cNvPr>
          <p:cNvPicPr>
            <a:picLocks noChangeAspect="1"/>
          </p:cNvPicPr>
          <p:nvPr/>
        </p:nvPicPr>
        <p:blipFill>
          <a:blip r:embed="rId2"/>
          <a:stretch>
            <a:fillRect/>
          </a:stretch>
        </p:blipFill>
        <p:spPr>
          <a:xfrm>
            <a:off x="58890" y="850772"/>
            <a:ext cx="7654619" cy="5870703"/>
          </a:xfrm>
          <a:prstGeom prst="rect">
            <a:avLst/>
          </a:prstGeom>
        </p:spPr>
      </p:pic>
      <p:pic>
        <p:nvPicPr>
          <p:cNvPr id="10" name="Picture 9" descr="Graphical user interface, text, application, email&#10;&#10;AI-generated content may be incorrect.">
            <a:extLst>
              <a:ext uri="{FF2B5EF4-FFF2-40B4-BE49-F238E27FC236}">
                <a16:creationId xmlns:a16="http://schemas.microsoft.com/office/drawing/2014/main" id="{6F1E4138-08BC-7C32-5F3C-D6EB2B22650B}"/>
              </a:ext>
            </a:extLst>
          </p:cNvPr>
          <p:cNvPicPr>
            <a:picLocks noChangeAspect="1"/>
          </p:cNvPicPr>
          <p:nvPr/>
        </p:nvPicPr>
        <p:blipFill>
          <a:blip r:embed="rId3"/>
          <a:stretch>
            <a:fillRect/>
          </a:stretch>
        </p:blipFill>
        <p:spPr>
          <a:xfrm>
            <a:off x="4437463" y="2880978"/>
            <a:ext cx="4647647" cy="3560859"/>
          </a:xfrm>
          <a:prstGeom prst="rect">
            <a:avLst/>
          </a:prstGeom>
        </p:spPr>
      </p:pic>
      <p:cxnSp>
        <p:nvCxnSpPr>
          <p:cNvPr id="11" name="Straight Arrow Connector 10">
            <a:extLst>
              <a:ext uri="{FF2B5EF4-FFF2-40B4-BE49-F238E27FC236}">
                <a16:creationId xmlns:a16="http://schemas.microsoft.com/office/drawing/2014/main" id="{A69E22ED-FD66-1CE5-C054-077E5024BCA0}"/>
              </a:ext>
            </a:extLst>
          </p:cNvPr>
          <p:cNvCxnSpPr>
            <a:cxnSpLocks/>
          </p:cNvCxnSpPr>
          <p:nvPr/>
        </p:nvCxnSpPr>
        <p:spPr>
          <a:xfrm>
            <a:off x="762000" y="2133600"/>
            <a:ext cx="3675463" cy="7473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6C9F3F12-28A9-20A1-F52F-6E14A5DB020A}"/>
              </a:ext>
            </a:extLst>
          </p:cNvPr>
          <p:cNvSpPr/>
          <p:nvPr/>
        </p:nvSpPr>
        <p:spPr>
          <a:xfrm>
            <a:off x="4437463" y="2880978"/>
            <a:ext cx="4647647" cy="356085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213BA92-7C02-623B-48BF-B90F97550C59}"/>
              </a:ext>
            </a:extLst>
          </p:cNvPr>
          <p:cNvCxnSpPr>
            <a:cxnSpLocks/>
          </p:cNvCxnSpPr>
          <p:nvPr/>
        </p:nvCxnSpPr>
        <p:spPr>
          <a:xfrm flipH="1" flipV="1">
            <a:off x="4876800" y="4191000"/>
            <a:ext cx="150168" cy="6096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A2AEC7D3-5E64-C827-8AC7-E474F6004E60}"/>
              </a:ext>
            </a:extLst>
          </p:cNvPr>
          <p:cNvSpPr txBox="1"/>
          <p:nvPr/>
        </p:nvSpPr>
        <p:spPr>
          <a:xfrm rot="677587">
            <a:off x="1534908" y="2155263"/>
            <a:ext cx="2608663" cy="369332"/>
          </a:xfrm>
          <a:prstGeom prst="rect">
            <a:avLst/>
          </a:prstGeom>
          <a:solidFill>
            <a:schemeClr val="bg1"/>
          </a:solidFill>
        </p:spPr>
        <p:txBody>
          <a:bodyPr wrap="square" rtlCol="0">
            <a:spAutoFit/>
          </a:bodyPr>
          <a:lstStyle/>
          <a:p>
            <a:r>
              <a:rPr lang="en-US" b="1" dirty="0">
                <a:solidFill>
                  <a:srgbClr val="C00000"/>
                </a:solidFill>
              </a:rPr>
              <a:t>Upon clicking on the cell</a:t>
            </a:r>
          </a:p>
        </p:txBody>
      </p:sp>
    </p:spTree>
    <p:extLst>
      <p:ext uri="{BB962C8B-B14F-4D97-AF65-F5344CB8AC3E}">
        <p14:creationId xmlns:p14="http://schemas.microsoft.com/office/powerpoint/2010/main" val="3637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25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94CEF-96B9-35AC-6F39-78757535E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F1394-2E2C-5D2D-DD7E-B38A5047A6F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577BB9-A537-6EAB-3311-B966250586D1}"/>
              </a:ext>
            </a:extLst>
          </p:cNvPr>
          <p:cNvSpPr>
            <a:spLocks noGrp="1"/>
          </p:cNvSpPr>
          <p:nvPr>
            <p:ph idx="1"/>
          </p:nvPr>
        </p:nvSpPr>
        <p:spPr/>
        <p:txBody>
          <a:bodyPr>
            <a:normAutofit lnSpcReduction="10000"/>
          </a:bodyPr>
          <a:lstStyle/>
          <a:p>
            <a:pPr lvl="0"/>
            <a:r>
              <a:rPr lang="en-US" dirty="0">
                <a:solidFill>
                  <a:schemeClr val="bg1">
                    <a:lumMod val="65000"/>
                  </a:schemeClr>
                </a:solidFill>
              </a:rPr>
              <a:t>Introductions &amp; Housekeeping.</a:t>
            </a:r>
          </a:p>
          <a:p>
            <a:pPr lvl="0"/>
            <a:r>
              <a:rPr lang="en-US" dirty="0">
                <a:solidFill>
                  <a:schemeClr val="bg1">
                    <a:lumMod val="65000"/>
                  </a:schemeClr>
                </a:solidFill>
              </a:rPr>
              <a:t>Overview of where we are.</a:t>
            </a:r>
          </a:p>
          <a:p>
            <a:pPr lvl="1"/>
            <a:r>
              <a:rPr lang="en-US" dirty="0">
                <a:solidFill>
                  <a:schemeClr val="bg1">
                    <a:lumMod val="65000"/>
                  </a:schemeClr>
                </a:solidFill>
              </a:rPr>
              <a:t>Timeline.</a:t>
            </a:r>
          </a:p>
          <a:p>
            <a:pPr lvl="1"/>
            <a:r>
              <a:rPr lang="en-US" dirty="0">
                <a:solidFill>
                  <a:schemeClr val="bg1">
                    <a:lumMod val="65000"/>
                  </a:schemeClr>
                </a:solidFill>
              </a:rPr>
              <a:t>PBM Updates.</a:t>
            </a:r>
          </a:p>
          <a:p>
            <a:pPr lvl="0"/>
            <a:r>
              <a:rPr lang="en-US" dirty="0"/>
              <a:t>Provider Address Quality Precheck.</a:t>
            </a:r>
          </a:p>
          <a:p>
            <a:pPr lvl="1"/>
            <a:r>
              <a:rPr lang="en-US" dirty="0"/>
              <a:t>Recap of the Isolated Provider Location Outlier process. </a:t>
            </a:r>
          </a:p>
          <a:p>
            <a:pPr lvl="1"/>
            <a:r>
              <a:rPr lang="en-US" dirty="0">
                <a:solidFill>
                  <a:schemeClr val="bg1">
                    <a:lumMod val="65000"/>
                  </a:schemeClr>
                </a:solidFill>
              </a:rPr>
              <a:t>Objection Feedback. </a:t>
            </a:r>
          </a:p>
          <a:p>
            <a:pPr lvl="0"/>
            <a:r>
              <a:rPr lang="en-US" dirty="0">
                <a:solidFill>
                  <a:schemeClr val="bg1">
                    <a:lumMod val="65000"/>
                  </a:schemeClr>
                </a:solidFill>
              </a:rPr>
              <a:t>What’s different in the Current Finalized PTNP?</a:t>
            </a:r>
          </a:p>
          <a:p>
            <a:r>
              <a:rPr lang="en-US" dirty="0">
                <a:solidFill>
                  <a:schemeClr val="bg1">
                    <a:lumMod val="65000"/>
                  </a:schemeClr>
                </a:solidFill>
              </a:rPr>
              <a:t>PTNP 2026 Round 1</a:t>
            </a:r>
            <a:r>
              <a:rPr lang="en-US" sz="3200" dirty="0">
                <a:solidFill>
                  <a:schemeClr val="bg1">
                    <a:lumMod val="65000"/>
                  </a:schemeClr>
                </a:solidFill>
              </a:rPr>
              <a:t> </a:t>
            </a:r>
            <a:r>
              <a:rPr lang="en-US" dirty="0">
                <a:solidFill>
                  <a:schemeClr val="bg1">
                    <a:lumMod val="65000"/>
                  </a:schemeClr>
                </a:solidFill>
              </a:rPr>
              <a:t>data maintenance process .</a:t>
            </a:r>
            <a:endParaRPr lang="en-US" sz="3200" dirty="0">
              <a:solidFill>
                <a:schemeClr val="bg1">
                  <a:lumMod val="65000"/>
                </a:schemeClr>
              </a:solidFill>
            </a:endParaRPr>
          </a:p>
          <a:p>
            <a:pPr lvl="1"/>
            <a:r>
              <a:rPr lang="en-US" dirty="0">
                <a:solidFill>
                  <a:schemeClr val="bg1">
                    <a:lumMod val="65000"/>
                  </a:schemeClr>
                </a:solidFill>
              </a:rPr>
              <a:t>Some observations from the last round. </a:t>
            </a:r>
            <a:endParaRPr lang="en-US" sz="2800" dirty="0">
              <a:solidFill>
                <a:schemeClr val="bg1">
                  <a:lumMod val="65000"/>
                </a:schemeClr>
              </a:solidFill>
            </a:endParaRPr>
          </a:p>
          <a:p>
            <a:pPr lvl="1"/>
            <a:r>
              <a:rPr lang="en-US" dirty="0">
                <a:solidFill>
                  <a:schemeClr val="bg1">
                    <a:lumMod val="65000"/>
                  </a:schemeClr>
                </a:solidFill>
              </a:rPr>
              <a:t>Significance &amp; Deadlines.</a:t>
            </a:r>
          </a:p>
          <a:p>
            <a:pPr lvl="0"/>
            <a:r>
              <a:rPr lang="en-US" dirty="0">
                <a:solidFill>
                  <a:schemeClr val="bg1">
                    <a:lumMod val="65000"/>
                  </a:schemeClr>
                </a:solidFill>
              </a:rPr>
              <a:t>Q&amp;A</a:t>
            </a:r>
            <a:endParaRPr lang="en-US" sz="3200" dirty="0">
              <a:solidFill>
                <a:schemeClr val="bg1">
                  <a:lumMod val="65000"/>
                </a:schemeClr>
              </a:solidFill>
            </a:endParaRPr>
          </a:p>
          <a:p>
            <a:endParaRPr lang="en-US" sz="2400" b="1" dirty="0"/>
          </a:p>
          <a:p>
            <a:endParaRPr lang="en-US" dirty="0"/>
          </a:p>
        </p:txBody>
      </p:sp>
      <p:sp>
        <p:nvSpPr>
          <p:cNvPr id="4" name="Slide Number Placeholder 3">
            <a:extLst>
              <a:ext uri="{FF2B5EF4-FFF2-40B4-BE49-F238E27FC236}">
                <a16:creationId xmlns:a16="http://schemas.microsoft.com/office/drawing/2014/main" id="{A6578CC6-7785-A96E-D76A-90B2915C64F3}"/>
              </a:ext>
            </a:extLst>
          </p:cNvPr>
          <p:cNvSpPr>
            <a:spLocks noGrp="1"/>
          </p:cNvSpPr>
          <p:nvPr>
            <p:ph type="sldNum" sz="quarter" idx="12"/>
          </p:nvPr>
        </p:nvSpPr>
        <p:spPr/>
        <p:txBody>
          <a:bodyPr/>
          <a:lstStyle/>
          <a:p>
            <a:fld id="{62DBCB69-547C-4F68-819F-474A80AB012D}" type="slidenum">
              <a:rPr lang="en-US" smtClean="0"/>
              <a:t>14</a:t>
            </a:fld>
            <a:endParaRPr lang="en-US"/>
          </a:p>
        </p:txBody>
      </p:sp>
    </p:spTree>
    <p:extLst>
      <p:ext uri="{BB962C8B-B14F-4D97-AF65-F5344CB8AC3E}">
        <p14:creationId xmlns:p14="http://schemas.microsoft.com/office/powerpoint/2010/main" val="35839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65D5-CCBA-7823-CBA6-8BF0FBAF654C}"/>
            </a:ext>
          </a:extLst>
        </p:cNvPr>
        <p:cNvGrpSpPr/>
        <p:nvPr/>
      </p:nvGrpSpPr>
      <p:grpSpPr>
        <a:xfrm>
          <a:off x="0" y="0"/>
          <a:ext cx="0" cy="0"/>
          <a:chOff x="0" y="0"/>
          <a:chExt cx="0" cy="0"/>
        </a:xfrm>
      </p:grpSpPr>
      <p:grpSp>
        <p:nvGrpSpPr>
          <p:cNvPr id="42" name="Graphic 14">
            <a:extLst>
              <a:ext uri="{FF2B5EF4-FFF2-40B4-BE49-F238E27FC236}">
                <a16:creationId xmlns:a16="http://schemas.microsoft.com/office/drawing/2014/main" id="{BB3B2DB0-7D4B-7B02-F596-A4B3F57B5092}"/>
              </a:ext>
            </a:extLst>
          </p:cNvPr>
          <p:cNvGrpSpPr/>
          <p:nvPr/>
        </p:nvGrpSpPr>
        <p:grpSpPr>
          <a:xfrm>
            <a:off x="8242654" y="4136276"/>
            <a:ext cx="644615" cy="752460"/>
            <a:chOff x="6975385" y="2292149"/>
            <a:chExt cx="1136158" cy="1279712"/>
          </a:xfrm>
          <a:solidFill>
            <a:schemeClr val="accent2">
              <a:lumMod val="40000"/>
              <a:lumOff val="60000"/>
            </a:schemeClr>
          </a:solidFill>
        </p:grpSpPr>
        <p:sp>
          <p:nvSpPr>
            <p:cNvPr id="43" name="Freeform: Shape 42">
              <a:extLst>
                <a:ext uri="{FF2B5EF4-FFF2-40B4-BE49-F238E27FC236}">
                  <a16:creationId xmlns:a16="http://schemas.microsoft.com/office/drawing/2014/main" id="{24D2C8DF-ABB8-25C7-E0CF-DE99945BEA97}"/>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44" name="Freeform: Shape 43">
              <a:extLst>
                <a:ext uri="{FF2B5EF4-FFF2-40B4-BE49-F238E27FC236}">
                  <a16:creationId xmlns:a16="http://schemas.microsoft.com/office/drawing/2014/main" id="{80F85326-63AE-EF06-3ECD-D6DE6BA0E8AF}"/>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45" name="Freeform: Shape 44">
              <a:extLst>
                <a:ext uri="{FF2B5EF4-FFF2-40B4-BE49-F238E27FC236}">
                  <a16:creationId xmlns:a16="http://schemas.microsoft.com/office/drawing/2014/main" id="{C6FC1A14-E7F7-1A36-5FEF-0FBB95359C63}"/>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sp>
        <p:nvSpPr>
          <p:cNvPr id="2" name="Title 1">
            <a:extLst>
              <a:ext uri="{FF2B5EF4-FFF2-40B4-BE49-F238E27FC236}">
                <a16:creationId xmlns:a16="http://schemas.microsoft.com/office/drawing/2014/main" id="{8FE3B837-B76A-5C6A-F019-435D91A7B40E}"/>
              </a:ext>
            </a:extLst>
          </p:cNvPr>
          <p:cNvSpPr>
            <a:spLocks noGrp="1"/>
          </p:cNvSpPr>
          <p:nvPr>
            <p:ph type="title"/>
          </p:nvPr>
        </p:nvSpPr>
        <p:spPr/>
        <p:txBody>
          <a:bodyPr>
            <a:normAutofit/>
          </a:bodyPr>
          <a:lstStyle/>
          <a:p>
            <a:pPr algn="l"/>
            <a:r>
              <a:rPr lang="en-US" sz="1800" dirty="0"/>
              <a:t>Isolated Outlier Provider Address</a:t>
            </a:r>
          </a:p>
        </p:txBody>
      </p:sp>
      <p:sp>
        <p:nvSpPr>
          <p:cNvPr id="3" name="Slide Number Placeholder 2">
            <a:extLst>
              <a:ext uri="{FF2B5EF4-FFF2-40B4-BE49-F238E27FC236}">
                <a16:creationId xmlns:a16="http://schemas.microsoft.com/office/drawing/2014/main" id="{DB1FA6DD-97D2-2437-80EA-6230458B4DEB}"/>
              </a:ext>
            </a:extLst>
          </p:cNvPr>
          <p:cNvSpPr>
            <a:spLocks noGrp="1"/>
          </p:cNvSpPr>
          <p:nvPr>
            <p:ph type="sldNum" sz="quarter" idx="12"/>
          </p:nvPr>
        </p:nvSpPr>
        <p:spPr/>
        <p:txBody>
          <a:bodyPr/>
          <a:lstStyle/>
          <a:p>
            <a:fld id="{62DBCB69-547C-4F68-819F-474A80AB012D}" type="slidenum">
              <a:rPr lang="en-US" smtClean="0"/>
              <a:t>15</a:t>
            </a:fld>
            <a:endParaRPr lang="en-US"/>
          </a:p>
        </p:txBody>
      </p:sp>
      <p:sp>
        <p:nvSpPr>
          <p:cNvPr id="4" name="TextBox 3">
            <a:extLst>
              <a:ext uri="{FF2B5EF4-FFF2-40B4-BE49-F238E27FC236}">
                <a16:creationId xmlns:a16="http://schemas.microsoft.com/office/drawing/2014/main" id="{A910B95E-27F9-7910-9A98-7BEEFD21E9E1}"/>
              </a:ext>
            </a:extLst>
          </p:cNvPr>
          <p:cNvSpPr txBox="1"/>
          <p:nvPr/>
        </p:nvSpPr>
        <p:spPr>
          <a:xfrm>
            <a:off x="136163" y="4962578"/>
            <a:ext cx="5133150" cy="1231106"/>
          </a:xfrm>
          <a:prstGeom prst="rect">
            <a:avLst/>
          </a:prstGeom>
          <a:noFill/>
          <a:ln>
            <a:solidFill>
              <a:schemeClr val="tx1"/>
            </a:solidFill>
          </a:ln>
        </p:spPr>
        <p:txBody>
          <a:bodyPr wrap="square" rtlCol="0">
            <a:spAutoFit/>
          </a:bodyPr>
          <a:lstStyle/>
          <a:p>
            <a:r>
              <a:rPr lang="en-US" b="1" i="1" u="sng" dirty="0"/>
              <a:t>Isolated Outlier Address</a:t>
            </a:r>
          </a:p>
          <a:p>
            <a:pPr marL="342900" indent="-342900">
              <a:buFont typeface="+mj-lt"/>
              <a:buAutoNum type="arabicPeriod"/>
            </a:pPr>
            <a:r>
              <a:rPr lang="en-US" sz="1400" b="1" dirty="0"/>
              <a:t>Address of a provider reported by only one issuer group.</a:t>
            </a:r>
          </a:p>
          <a:p>
            <a:pPr marL="342900" indent="-342900">
              <a:buFont typeface="+mj-lt"/>
              <a:buAutoNum type="arabicPeriod"/>
            </a:pPr>
            <a:r>
              <a:rPr lang="en-US" sz="1400" b="1" dirty="0"/>
              <a:t>No other provider of the same type around 1 miles </a:t>
            </a:r>
          </a:p>
          <a:p>
            <a:r>
              <a:rPr lang="en-US" sz="1400" b="1" dirty="0"/>
              <a:t>(Relatively higher likelihood of influencing the ideal network of a provider type – favoring the reporting issuer group) </a:t>
            </a:r>
          </a:p>
        </p:txBody>
      </p:sp>
      <p:grpSp>
        <p:nvGrpSpPr>
          <p:cNvPr id="17" name="Graphic 14">
            <a:extLst>
              <a:ext uri="{FF2B5EF4-FFF2-40B4-BE49-F238E27FC236}">
                <a16:creationId xmlns:a16="http://schemas.microsoft.com/office/drawing/2014/main" id="{A792B735-F0D7-AA33-E4A7-9D4FC38A886B}"/>
              </a:ext>
            </a:extLst>
          </p:cNvPr>
          <p:cNvGrpSpPr/>
          <p:nvPr/>
        </p:nvGrpSpPr>
        <p:grpSpPr>
          <a:xfrm>
            <a:off x="6975385" y="2819400"/>
            <a:ext cx="644615" cy="752460"/>
            <a:chOff x="6975385" y="2292149"/>
            <a:chExt cx="1136158" cy="1279712"/>
          </a:xfrm>
          <a:solidFill>
            <a:srgbClr val="000000"/>
          </a:solidFill>
        </p:grpSpPr>
        <p:sp>
          <p:nvSpPr>
            <p:cNvPr id="18" name="Freeform: Shape 17">
              <a:extLst>
                <a:ext uri="{FF2B5EF4-FFF2-40B4-BE49-F238E27FC236}">
                  <a16:creationId xmlns:a16="http://schemas.microsoft.com/office/drawing/2014/main" id="{AA88DA86-0BA0-4B49-7975-9F0DFBF967F8}"/>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solidFill>
              <a:srgbClr val="000000"/>
            </a:solidFill>
            <a:ln w="134" cap="flat">
              <a:noFill/>
              <a:prstDash val="solid"/>
              <a:miter/>
            </a:ln>
          </p:spPr>
          <p:txBody>
            <a:bodyPr/>
            <a:lstStyle/>
            <a:p>
              <a:endParaRPr lang="en-US"/>
            </a:p>
          </p:txBody>
        </p:sp>
        <p:sp>
          <p:nvSpPr>
            <p:cNvPr id="19" name="Freeform: Shape 18">
              <a:extLst>
                <a:ext uri="{FF2B5EF4-FFF2-40B4-BE49-F238E27FC236}">
                  <a16:creationId xmlns:a16="http://schemas.microsoft.com/office/drawing/2014/main" id="{AE8F842F-2700-28D4-7924-D90FFC747278}"/>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solidFill>
              <a:srgbClr val="000000"/>
            </a:solidFill>
            <a:ln w="134" cap="flat">
              <a:noFill/>
              <a:prstDash val="solid"/>
              <a:miter/>
            </a:ln>
          </p:spPr>
          <p:txBody>
            <a:bodyPr/>
            <a:lstStyle/>
            <a:p>
              <a:endParaRPr lang="en-US"/>
            </a:p>
          </p:txBody>
        </p:sp>
        <p:sp>
          <p:nvSpPr>
            <p:cNvPr id="20" name="Freeform: Shape 19">
              <a:extLst>
                <a:ext uri="{FF2B5EF4-FFF2-40B4-BE49-F238E27FC236}">
                  <a16:creationId xmlns:a16="http://schemas.microsoft.com/office/drawing/2014/main" id="{18517BDB-3E0A-BEC9-3420-1B6741C33224}"/>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solidFill>
              <a:srgbClr val="000000"/>
            </a:solidFill>
            <a:ln w="134" cap="flat">
              <a:noFill/>
              <a:prstDash val="solid"/>
              <a:miter/>
            </a:ln>
          </p:spPr>
          <p:txBody>
            <a:bodyPr/>
            <a:lstStyle/>
            <a:p>
              <a:endParaRPr lang="en-US"/>
            </a:p>
          </p:txBody>
        </p:sp>
      </p:grpSp>
      <p:grpSp>
        <p:nvGrpSpPr>
          <p:cNvPr id="21" name="Graphic 14">
            <a:extLst>
              <a:ext uri="{FF2B5EF4-FFF2-40B4-BE49-F238E27FC236}">
                <a16:creationId xmlns:a16="http://schemas.microsoft.com/office/drawing/2014/main" id="{4B52C92B-C010-0758-D406-ECA716D4BC6E}"/>
              </a:ext>
            </a:extLst>
          </p:cNvPr>
          <p:cNvGrpSpPr/>
          <p:nvPr/>
        </p:nvGrpSpPr>
        <p:grpSpPr>
          <a:xfrm>
            <a:off x="7685848" y="1546879"/>
            <a:ext cx="644615" cy="752460"/>
            <a:chOff x="6975385" y="2292149"/>
            <a:chExt cx="1136158" cy="1279712"/>
          </a:xfrm>
          <a:solidFill>
            <a:srgbClr val="000000"/>
          </a:solidFill>
        </p:grpSpPr>
        <p:sp>
          <p:nvSpPr>
            <p:cNvPr id="22" name="Freeform: Shape 21">
              <a:extLst>
                <a:ext uri="{FF2B5EF4-FFF2-40B4-BE49-F238E27FC236}">
                  <a16:creationId xmlns:a16="http://schemas.microsoft.com/office/drawing/2014/main" id="{35B437DB-E9A2-389E-60A7-52A09948BEA0}"/>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solidFill>
              <a:srgbClr val="000000"/>
            </a:solidFill>
            <a:ln w="134" cap="flat">
              <a:noFill/>
              <a:prstDash val="solid"/>
              <a:miter/>
            </a:ln>
          </p:spPr>
          <p:txBody>
            <a:bodyPr/>
            <a:lstStyle/>
            <a:p>
              <a:endParaRPr lang="en-US"/>
            </a:p>
          </p:txBody>
        </p:sp>
        <p:sp>
          <p:nvSpPr>
            <p:cNvPr id="23" name="Freeform: Shape 22">
              <a:extLst>
                <a:ext uri="{FF2B5EF4-FFF2-40B4-BE49-F238E27FC236}">
                  <a16:creationId xmlns:a16="http://schemas.microsoft.com/office/drawing/2014/main" id="{558B1E08-DA47-FBC8-C5AC-62C30A33A8FF}"/>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solidFill>
              <a:srgbClr val="000000"/>
            </a:solidFill>
            <a:ln w="134" cap="flat">
              <a:noFill/>
              <a:prstDash val="solid"/>
              <a:miter/>
            </a:ln>
          </p:spPr>
          <p:txBody>
            <a:bodyPr/>
            <a:lstStyle/>
            <a:p>
              <a:endParaRPr lang="en-US"/>
            </a:p>
          </p:txBody>
        </p:sp>
        <p:sp>
          <p:nvSpPr>
            <p:cNvPr id="24" name="Freeform: Shape 23">
              <a:extLst>
                <a:ext uri="{FF2B5EF4-FFF2-40B4-BE49-F238E27FC236}">
                  <a16:creationId xmlns:a16="http://schemas.microsoft.com/office/drawing/2014/main" id="{9C4927B1-1054-B399-264B-41CAB14B75F6}"/>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solidFill>
              <a:srgbClr val="000000"/>
            </a:solidFill>
            <a:ln w="134" cap="flat">
              <a:noFill/>
              <a:prstDash val="solid"/>
              <a:miter/>
            </a:ln>
          </p:spPr>
          <p:txBody>
            <a:bodyPr/>
            <a:lstStyle/>
            <a:p>
              <a:endParaRPr lang="en-US"/>
            </a:p>
          </p:txBody>
        </p:sp>
      </p:grpSp>
      <p:grpSp>
        <p:nvGrpSpPr>
          <p:cNvPr id="25" name="Graphic 14">
            <a:extLst>
              <a:ext uri="{FF2B5EF4-FFF2-40B4-BE49-F238E27FC236}">
                <a16:creationId xmlns:a16="http://schemas.microsoft.com/office/drawing/2014/main" id="{187CB5F1-2340-6AE4-5054-A95ACDA02298}"/>
              </a:ext>
            </a:extLst>
          </p:cNvPr>
          <p:cNvGrpSpPr/>
          <p:nvPr/>
        </p:nvGrpSpPr>
        <p:grpSpPr>
          <a:xfrm>
            <a:off x="7616802" y="3349225"/>
            <a:ext cx="644615" cy="752460"/>
            <a:chOff x="6975385" y="2292149"/>
            <a:chExt cx="1136158" cy="1279712"/>
          </a:xfrm>
          <a:solidFill>
            <a:schemeClr val="accent2">
              <a:lumMod val="40000"/>
              <a:lumOff val="60000"/>
            </a:schemeClr>
          </a:solidFill>
        </p:grpSpPr>
        <p:sp>
          <p:nvSpPr>
            <p:cNvPr id="26" name="Freeform: Shape 25">
              <a:extLst>
                <a:ext uri="{FF2B5EF4-FFF2-40B4-BE49-F238E27FC236}">
                  <a16:creationId xmlns:a16="http://schemas.microsoft.com/office/drawing/2014/main" id="{51A39813-C007-CD85-6672-55958E5CFC69}"/>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27" name="Freeform: Shape 26">
              <a:extLst>
                <a:ext uri="{FF2B5EF4-FFF2-40B4-BE49-F238E27FC236}">
                  <a16:creationId xmlns:a16="http://schemas.microsoft.com/office/drawing/2014/main" id="{EC332CE3-904F-D25B-B0E3-D1FE76D2F00B}"/>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28" name="Freeform: Shape 27">
              <a:extLst>
                <a:ext uri="{FF2B5EF4-FFF2-40B4-BE49-F238E27FC236}">
                  <a16:creationId xmlns:a16="http://schemas.microsoft.com/office/drawing/2014/main" id="{C2473A74-F056-A4C1-BAB3-195EA933B7AF}"/>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grpSp>
        <p:nvGrpSpPr>
          <p:cNvPr id="29" name="Graphic 14">
            <a:extLst>
              <a:ext uri="{FF2B5EF4-FFF2-40B4-BE49-F238E27FC236}">
                <a16:creationId xmlns:a16="http://schemas.microsoft.com/office/drawing/2014/main" id="{E00C3025-0E66-F8B7-64BD-921D9AE3FEC0}"/>
              </a:ext>
            </a:extLst>
          </p:cNvPr>
          <p:cNvGrpSpPr/>
          <p:nvPr/>
        </p:nvGrpSpPr>
        <p:grpSpPr>
          <a:xfrm>
            <a:off x="8534246" y="4081653"/>
            <a:ext cx="644615" cy="752460"/>
            <a:chOff x="6975385" y="2292149"/>
            <a:chExt cx="1136158" cy="1279712"/>
          </a:xfrm>
          <a:solidFill>
            <a:srgbClr val="000000"/>
          </a:solidFill>
        </p:grpSpPr>
        <p:sp>
          <p:nvSpPr>
            <p:cNvPr id="30" name="Freeform: Shape 29">
              <a:extLst>
                <a:ext uri="{FF2B5EF4-FFF2-40B4-BE49-F238E27FC236}">
                  <a16:creationId xmlns:a16="http://schemas.microsoft.com/office/drawing/2014/main" id="{96950C49-2C60-3B43-522B-D63A1AA883BE}"/>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solidFill>
              <a:srgbClr val="000000"/>
            </a:solidFill>
            <a:ln w="134" cap="flat">
              <a:noFill/>
              <a:prstDash val="solid"/>
              <a:miter/>
            </a:ln>
          </p:spPr>
          <p:txBody>
            <a:bodyPr/>
            <a:lstStyle/>
            <a:p>
              <a:endParaRPr lang="en-US"/>
            </a:p>
          </p:txBody>
        </p:sp>
        <p:sp>
          <p:nvSpPr>
            <p:cNvPr id="31" name="Freeform: Shape 30">
              <a:extLst>
                <a:ext uri="{FF2B5EF4-FFF2-40B4-BE49-F238E27FC236}">
                  <a16:creationId xmlns:a16="http://schemas.microsoft.com/office/drawing/2014/main" id="{D40C137A-8C18-2747-8205-6E077F18ED0D}"/>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solidFill>
              <a:srgbClr val="000000"/>
            </a:solidFill>
            <a:ln w="134" cap="flat">
              <a:noFill/>
              <a:prstDash val="solid"/>
              <a:miter/>
            </a:ln>
          </p:spPr>
          <p:txBody>
            <a:bodyPr/>
            <a:lstStyle/>
            <a:p>
              <a:endParaRPr lang="en-US"/>
            </a:p>
          </p:txBody>
        </p:sp>
        <p:sp>
          <p:nvSpPr>
            <p:cNvPr id="32" name="Freeform: Shape 31">
              <a:extLst>
                <a:ext uri="{FF2B5EF4-FFF2-40B4-BE49-F238E27FC236}">
                  <a16:creationId xmlns:a16="http://schemas.microsoft.com/office/drawing/2014/main" id="{95DD82AF-79FA-D732-1C06-DB749159E15F}"/>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solidFill>
              <a:srgbClr val="000000"/>
            </a:solidFill>
            <a:ln w="134" cap="flat">
              <a:noFill/>
              <a:prstDash val="solid"/>
              <a:miter/>
            </a:ln>
          </p:spPr>
          <p:txBody>
            <a:bodyPr/>
            <a:lstStyle/>
            <a:p>
              <a:endParaRPr lang="en-US"/>
            </a:p>
          </p:txBody>
        </p:sp>
      </p:grpSp>
      <p:sp>
        <p:nvSpPr>
          <p:cNvPr id="33" name="Flowchart: Connector 32">
            <a:extLst>
              <a:ext uri="{FF2B5EF4-FFF2-40B4-BE49-F238E27FC236}">
                <a16:creationId xmlns:a16="http://schemas.microsoft.com/office/drawing/2014/main" id="{60EF421E-8839-1248-0B38-0AB86AE12C36}"/>
              </a:ext>
            </a:extLst>
          </p:cNvPr>
          <p:cNvSpPr/>
          <p:nvPr/>
        </p:nvSpPr>
        <p:spPr>
          <a:xfrm>
            <a:off x="6083666" y="2160806"/>
            <a:ext cx="2285846" cy="2251161"/>
          </a:xfrm>
          <a:prstGeom prst="flowChartConnector">
            <a:avLst/>
          </a:prstGeom>
          <a:solidFill>
            <a:schemeClr val="accent2">
              <a:lumMod val="20000"/>
              <a:lumOff val="80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aphic 14">
            <a:extLst>
              <a:ext uri="{FF2B5EF4-FFF2-40B4-BE49-F238E27FC236}">
                <a16:creationId xmlns:a16="http://schemas.microsoft.com/office/drawing/2014/main" id="{B049C027-EA00-E309-28D7-BC0FE04045D8}"/>
              </a:ext>
            </a:extLst>
          </p:cNvPr>
          <p:cNvGrpSpPr/>
          <p:nvPr/>
        </p:nvGrpSpPr>
        <p:grpSpPr>
          <a:xfrm>
            <a:off x="6705600" y="4545134"/>
            <a:ext cx="644615" cy="752460"/>
            <a:chOff x="6975385" y="2292149"/>
            <a:chExt cx="1136158" cy="1279712"/>
          </a:xfrm>
          <a:solidFill>
            <a:schemeClr val="accent5">
              <a:lumMod val="40000"/>
              <a:lumOff val="60000"/>
            </a:schemeClr>
          </a:solidFill>
        </p:grpSpPr>
        <p:sp>
          <p:nvSpPr>
            <p:cNvPr id="35" name="Freeform: Shape 34">
              <a:extLst>
                <a:ext uri="{FF2B5EF4-FFF2-40B4-BE49-F238E27FC236}">
                  <a16:creationId xmlns:a16="http://schemas.microsoft.com/office/drawing/2014/main" id="{E144A9D3-8179-DFF6-46CC-4D5980B52408}"/>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36" name="Freeform: Shape 35">
              <a:extLst>
                <a:ext uri="{FF2B5EF4-FFF2-40B4-BE49-F238E27FC236}">
                  <a16:creationId xmlns:a16="http://schemas.microsoft.com/office/drawing/2014/main" id="{61CC067E-7688-1977-5D63-40D12FFBD85B}"/>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37" name="Freeform: Shape 36">
              <a:extLst>
                <a:ext uri="{FF2B5EF4-FFF2-40B4-BE49-F238E27FC236}">
                  <a16:creationId xmlns:a16="http://schemas.microsoft.com/office/drawing/2014/main" id="{7BB9DEF1-DC09-CC9F-0948-F0997707BC2D}"/>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grpSp>
        <p:nvGrpSpPr>
          <p:cNvPr id="38" name="Graphic 14">
            <a:extLst>
              <a:ext uri="{FF2B5EF4-FFF2-40B4-BE49-F238E27FC236}">
                <a16:creationId xmlns:a16="http://schemas.microsoft.com/office/drawing/2014/main" id="{73BFFBEF-BC34-D90A-BA61-281103DF50B7}"/>
              </a:ext>
            </a:extLst>
          </p:cNvPr>
          <p:cNvGrpSpPr/>
          <p:nvPr/>
        </p:nvGrpSpPr>
        <p:grpSpPr>
          <a:xfrm>
            <a:off x="5748865" y="3880312"/>
            <a:ext cx="644615" cy="752460"/>
            <a:chOff x="6975385" y="2292149"/>
            <a:chExt cx="1136158" cy="1279712"/>
          </a:xfrm>
          <a:solidFill>
            <a:schemeClr val="accent2">
              <a:lumMod val="40000"/>
              <a:lumOff val="60000"/>
            </a:schemeClr>
          </a:solidFill>
        </p:grpSpPr>
        <p:sp>
          <p:nvSpPr>
            <p:cNvPr id="39" name="Freeform: Shape 38">
              <a:extLst>
                <a:ext uri="{FF2B5EF4-FFF2-40B4-BE49-F238E27FC236}">
                  <a16:creationId xmlns:a16="http://schemas.microsoft.com/office/drawing/2014/main" id="{3C631EA7-2E36-E4B0-7197-599CA3A9113D}"/>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40" name="Freeform: Shape 39">
              <a:extLst>
                <a:ext uri="{FF2B5EF4-FFF2-40B4-BE49-F238E27FC236}">
                  <a16:creationId xmlns:a16="http://schemas.microsoft.com/office/drawing/2014/main" id="{E54A554F-5F82-613D-946A-6D9E452C7AE1}"/>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156D491C-6E3B-24A3-9322-0B6DD39ADC04}"/>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grpSp>
        <p:nvGrpSpPr>
          <p:cNvPr id="46" name="Graphic 14">
            <a:extLst>
              <a:ext uri="{FF2B5EF4-FFF2-40B4-BE49-F238E27FC236}">
                <a16:creationId xmlns:a16="http://schemas.microsoft.com/office/drawing/2014/main" id="{3331EB2B-F549-D039-C70D-242B18B8C943}"/>
              </a:ext>
            </a:extLst>
          </p:cNvPr>
          <p:cNvGrpSpPr/>
          <p:nvPr/>
        </p:nvGrpSpPr>
        <p:grpSpPr>
          <a:xfrm>
            <a:off x="6381130" y="2429686"/>
            <a:ext cx="644615" cy="752460"/>
            <a:chOff x="6975385" y="2292149"/>
            <a:chExt cx="1136158" cy="1279712"/>
          </a:xfrm>
          <a:solidFill>
            <a:schemeClr val="accent5">
              <a:lumMod val="40000"/>
              <a:lumOff val="60000"/>
            </a:schemeClr>
          </a:solidFill>
        </p:grpSpPr>
        <p:sp>
          <p:nvSpPr>
            <p:cNvPr id="47" name="Freeform: Shape 46">
              <a:extLst>
                <a:ext uri="{FF2B5EF4-FFF2-40B4-BE49-F238E27FC236}">
                  <a16:creationId xmlns:a16="http://schemas.microsoft.com/office/drawing/2014/main" id="{CA8A7685-4DD4-2C41-8CE8-E259604CFF7D}"/>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48" name="Freeform: Shape 47">
              <a:extLst>
                <a:ext uri="{FF2B5EF4-FFF2-40B4-BE49-F238E27FC236}">
                  <a16:creationId xmlns:a16="http://schemas.microsoft.com/office/drawing/2014/main" id="{A34B7086-BDCB-84C6-FFA4-582A55578677}"/>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49" name="Freeform: Shape 48">
              <a:extLst>
                <a:ext uri="{FF2B5EF4-FFF2-40B4-BE49-F238E27FC236}">
                  <a16:creationId xmlns:a16="http://schemas.microsoft.com/office/drawing/2014/main" id="{BC5BAA9D-7BC9-2131-64E1-C9C19806EC4B}"/>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cxnSp>
        <p:nvCxnSpPr>
          <p:cNvPr id="51" name="Straight Arrow Connector 50">
            <a:extLst>
              <a:ext uri="{FF2B5EF4-FFF2-40B4-BE49-F238E27FC236}">
                <a16:creationId xmlns:a16="http://schemas.microsoft.com/office/drawing/2014/main" id="{50EA0943-E71C-9ABA-0B52-C1B46CDC59FA}"/>
              </a:ext>
            </a:extLst>
          </p:cNvPr>
          <p:cNvCxnSpPr>
            <a:cxnSpLocks/>
            <a:endCxn id="33" idx="3"/>
          </p:cNvCxnSpPr>
          <p:nvPr/>
        </p:nvCxnSpPr>
        <p:spPr>
          <a:xfrm flipH="1">
            <a:off x="6418420" y="3283993"/>
            <a:ext cx="879272" cy="79829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aphic 14">
            <a:extLst>
              <a:ext uri="{FF2B5EF4-FFF2-40B4-BE49-F238E27FC236}">
                <a16:creationId xmlns:a16="http://schemas.microsoft.com/office/drawing/2014/main" id="{B36A475B-E407-36BE-0EFD-0DD92BBAEECA}"/>
              </a:ext>
            </a:extLst>
          </p:cNvPr>
          <p:cNvGrpSpPr/>
          <p:nvPr/>
        </p:nvGrpSpPr>
        <p:grpSpPr>
          <a:xfrm>
            <a:off x="6938917" y="1854563"/>
            <a:ext cx="644615" cy="752460"/>
            <a:chOff x="6975385" y="2292149"/>
            <a:chExt cx="1136158" cy="1279712"/>
          </a:xfrm>
          <a:solidFill>
            <a:schemeClr val="accent3">
              <a:lumMod val="40000"/>
              <a:lumOff val="60000"/>
            </a:schemeClr>
          </a:solidFill>
        </p:grpSpPr>
        <p:sp>
          <p:nvSpPr>
            <p:cNvPr id="54" name="Freeform: Shape 53">
              <a:extLst>
                <a:ext uri="{FF2B5EF4-FFF2-40B4-BE49-F238E27FC236}">
                  <a16:creationId xmlns:a16="http://schemas.microsoft.com/office/drawing/2014/main" id="{D227DA34-65C5-CBBE-7A29-B63F8F5E5C21}"/>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55" name="Freeform: Shape 54">
              <a:extLst>
                <a:ext uri="{FF2B5EF4-FFF2-40B4-BE49-F238E27FC236}">
                  <a16:creationId xmlns:a16="http://schemas.microsoft.com/office/drawing/2014/main" id="{5810C4B9-0A8F-8768-F846-D71EA34D1A5D}"/>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56" name="Freeform: Shape 55">
              <a:extLst>
                <a:ext uri="{FF2B5EF4-FFF2-40B4-BE49-F238E27FC236}">
                  <a16:creationId xmlns:a16="http://schemas.microsoft.com/office/drawing/2014/main" id="{1604C7B1-E3F8-0371-BC17-D6D3DA4F4CA1}"/>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sp>
        <p:nvSpPr>
          <p:cNvPr id="57" name="TextBox 56">
            <a:extLst>
              <a:ext uri="{FF2B5EF4-FFF2-40B4-BE49-F238E27FC236}">
                <a16:creationId xmlns:a16="http://schemas.microsoft.com/office/drawing/2014/main" id="{39BF43B9-C47F-810A-1510-3B90890729A5}"/>
              </a:ext>
            </a:extLst>
          </p:cNvPr>
          <p:cNvSpPr txBox="1"/>
          <p:nvPr/>
        </p:nvSpPr>
        <p:spPr>
          <a:xfrm rot="19222870">
            <a:off x="6199247" y="3411720"/>
            <a:ext cx="1110170" cy="369332"/>
          </a:xfrm>
          <a:prstGeom prst="rect">
            <a:avLst/>
          </a:prstGeom>
          <a:noFill/>
        </p:spPr>
        <p:txBody>
          <a:bodyPr wrap="square" rtlCol="0">
            <a:spAutoFit/>
          </a:bodyPr>
          <a:lstStyle/>
          <a:p>
            <a:r>
              <a:rPr lang="en-US" dirty="0">
                <a:solidFill>
                  <a:srgbClr val="C00000"/>
                </a:solidFill>
              </a:rPr>
              <a:t>1 mile</a:t>
            </a:r>
          </a:p>
        </p:txBody>
      </p:sp>
      <p:grpSp>
        <p:nvGrpSpPr>
          <p:cNvPr id="58" name="Graphic 14">
            <a:extLst>
              <a:ext uri="{FF2B5EF4-FFF2-40B4-BE49-F238E27FC236}">
                <a16:creationId xmlns:a16="http://schemas.microsoft.com/office/drawing/2014/main" id="{FB57C853-19FD-1C52-01C4-EB84FE0920B7}"/>
              </a:ext>
            </a:extLst>
          </p:cNvPr>
          <p:cNvGrpSpPr/>
          <p:nvPr/>
        </p:nvGrpSpPr>
        <p:grpSpPr>
          <a:xfrm>
            <a:off x="7924800" y="1680046"/>
            <a:ext cx="644615" cy="752460"/>
            <a:chOff x="6975385" y="2292149"/>
            <a:chExt cx="1136158" cy="1279712"/>
          </a:xfrm>
          <a:solidFill>
            <a:schemeClr val="bg2">
              <a:lumMod val="75000"/>
            </a:schemeClr>
          </a:solidFill>
        </p:grpSpPr>
        <p:sp>
          <p:nvSpPr>
            <p:cNvPr id="59" name="Freeform: Shape 58">
              <a:extLst>
                <a:ext uri="{FF2B5EF4-FFF2-40B4-BE49-F238E27FC236}">
                  <a16:creationId xmlns:a16="http://schemas.microsoft.com/office/drawing/2014/main" id="{C80D73F4-7493-FC2B-4806-293CDD63144D}"/>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60" name="Freeform: Shape 59">
              <a:extLst>
                <a:ext uri="{FF2B5EF4-FFF2-40B4-BE49-F238E27FC236}">
                  <a16:creationId xmlns:a16="http://schemas.microsoft.com/office/drawing/2014/main" id="{8A49D8D4-A072-683F-8AC3-C25AF7B8F25F}"/>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61" name="Freeform: Shape 60">
              <a:extLst>
                <a:ext uri="{FF2B5EF4-FFF2-40B4-BE49-F238E27FC236}">
                  <a16:creationId xmlns:a16="http://schemas.microsoft.com/office/drawing/2014/main" id="{493CB662-E72E-BAF3-506C-40D5164E34B0}"/>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grpSp>
        <p:nvGrpSpPr>
          <p:cNvPr id="62" name="Graphic 14">
            <a:extLst>
              <a:ext uri="{FF2B5EF4-FFF2-40B4-BE49-F238E27FC236}">
                <a16:creationId xmlns:a16="http://schemas.microsoft.com/office/drawing/2014/main" id="{3946A02D-E856-78CF-BEBF-ABB55987D296}"/>
              </a:ext>
            </a:extLst>
          </p:cNvPr>
          <p:cNvGrpSpPr/>
          <p:nvPr/>
        </p:nvGrpSpPr>
        <p:grpSpPr>
          <a:xfrm>
            <a:off x="7086600" y="1295400"/>
            <a:ext cx="644615" cy="752460"/>
            <a:chOff x="6975385" y="2292149"/>
            <a:chExt cx="1136158" cy="1279712"/>
          </a:xfrm>
          <a:solidFill>
            <a:srgbClr val="000000"/>
          </a:solidFill>
        </p:grpSpPr>
        <p:sp>
          <p:nvSpPr>
            <p:cNvPr id="63" name="Freeform: Shape 62">
              <a:extLst>
                <a:ext uri="{FF2B5EF4-FFF2-40B4-BE49-F238E27FC236}">
                  <a16:creationId xmlns:a16="http://schemas.microsoft.com/office/drawing/2014/main" id="{A564F086-E1CF-9DA9-BEA5-612E44926A4C}"/>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solidFill>
              <a:srgbClr val="000000"/>
            </a:solidFill>
            <a:ln w="134" cap="flat">
              <a:noFill/>
              <a:prstDash val="solid"/>
              <a:miter/>
            </a:ln>
          </p:spPr>
          <p:txBody>
            <a:bodyPr/>
            <a:lstStyle/>
            <a:p>
              <a:endParaRPr lang="en-US"/>
            </a:p>
          </p:txBody>
        </p:sp>
        <p:sp>
          <p:nvSpPr>
            <p:cNvPr id="64" name="Freeform: Shape 63">
              <a:extLst>
                <a:ext uri="{FF2B5EF4-FFF2-40B4-BE49-F238E27FC236}">
                  <a16:creationId xmlns:a16="http://schemas.microsoft.com/office/drawing/2014/main" id="{B51D7C5D-1120-CD5B-EE91-018A2F72A87F}"/>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solidFill>
              <a:srgbClr val="000000"/>
            </a:solidFill>
            <a:ln w="134" cap="flat">
              <a:noFill/>
              <a:prstDash val="solid"/>
              <a:miter/>
            </a:ln>
          </p:spPr>
          <p:txBody>
            <a:bodyPr/>
            <a:lstStyle/>
            <a:p>
              <a:endParaRPr lang="en-US"/>
            </a:p>
          </p:txBody>
        </p:sp>
        <p:sp>
          <p:nvSpPr>
            <p:cNvPr id="65" name="Freeform: Shape 64">
              <a:extLst>
                <a:ext uri="{FF2B5EF4-FFF2-40B4-BE49-F238E27FC236}">
                  <a16:creationId xmlns:a16="http://schemas.microsoft.com/office/drawing/2014/main" id="{66854BCA-AEA1-4E34-B238-9B3563C87031}"/>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solidFill>
              <a:srgbClr val="000000"/>
            </a:solidFill>
            <a:ln w="134" cap="flat">
              <a:noFill/>
              <a:prstDash val="solid"/>
              <a:miter/>
            </a:ln>
          </p:spPr>
          <p:txBody>
            <a:bodyPr/>
            <a:lstStyle/>
            <a:p>
              <a:endParaRPr lang="en-US"/>
            </a:p>
          </p:txBody>
        </p:sp>
      </p:grpSp>
      <p:grpSp>
        <p:nvGrpSpPr>
          <p:cNvPr id="66" name="Graphic 14">
            <a:extLst>
              <a:ext uri="{FF2B5EF4-FFF2-40B4-BE49-F238E27FC236}">
                <a16:creationId xmlns:a16="http://schemas.microsoft.com/office/drawing/2014/main" id="{B0FC1D81-3277-DCA8-F348-8A0F9FDA3E8C}"/>
              </a:ext>
            </a:extLst>
          </p:cNvPr>
          <p:cNvGrpSpPr/>
          <p:nvPr/>
        </p:nvGrpSpPr>
        <p:grpSpPr>
          <a:xfrm>
            <a:off x="7889785" y="4276740"/>
            <a:ext cx="644615" cy="752460"/>
            <a:chOff x="6975385" y="2292149"/>
            <a:chExt cx="1136158" cy="1279712"/>
          </a:xfrm>
          <a:solidFill>
            <a:srgbClr val="000000"/>
          </a:solidFill>
        </p:grpSpPr>
        <p:sp>
          <p:nvSpPr>
            <p:cNvPr id="67" name="Freeform: Shape 66">
              <a:extLst>
                <a:ext uri="{FF2B5EF4-FFF2-40B4-BE49-F238E27FC236}">
                  <a16:creationId xmlns:a16="http://schemas.microsoft.com/office/drawing/2014/main" id="{C1BF23A2-B99B-A2D4-F8D3-7BBB024F2A03}"/>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solidFill>
              <a:srgbClr val="000000"/>
            </a:solidFill>
            <a:ln w="134" cap="flat">
              <a:noFill/>
              <a:prstDash val="solid"/>
              <a:miter/>
            </a:ln>
          </p:spPr>
          <p:txBody>
            <a:bodyPr/>
            <a:lstStyle/>
            <a:p>
              <a:endParaRPr lang="en-US"/>
            </a:p>
          </p:txBody>
        </p:sp>
        <p:sp>
          <p:nvSpPr>
            <p:cNvPr id="68" name="Freeform: Shape 67">
              <a:extLst>
                <a:ext uri="{FF2B5EF4-FFF2-40B4-BE49-F238E27FC236}">
                  <a16:creationId xmlns:a16="http://schemas.microsoft.com/office/drawing/2014/main" id="{E9A6DD9B-2B25-7D03-BC6D-F45AAE73251B}"/>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solidFill>
              <a:srgbClr val="000000"/>
            </a:solidFill>
            <a:ln w="134" cap="flat">
              <a:noFill/>
              <a:prstDash val="solid"/>
              <a:miter/>
            </a:ln>
          </p:spPr>
          <p:txBody>
            <a:bodyPr/>
            <a:lstStyle/>
            <a:p>
              <a:endParaRPr lang="en-US"/>
            </a:p>
          </p:txBody>
        </p:sp>
        <p:sp>
          <p:nvSpPr>
            <p:cNvPr id="69" name="Freeform: Shape 68">
              <a:extLst>
                <a:ext uri="{FF2B5EF4-FFF2-40B4-BE49-F238E27FC236}">
                  <a16:creationId xmlns:a16="http://schemas.microsoft.com/office/drawing/2014/main" id="{C6FC1DFE-AE75-EDE4-3DB9-039BE9913CE3}"/>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solidFill>
              <a:srgbClr val="000000"/>
            </a:solidFill>
            <a:ln w="134" cap="flat">
              <a:noFill/>
              <a:prstDash val="solid"/>
              <a:miter/>
            </a:ln>
          </p:spPr>
          <p:txBody>
            <a:bodyPr/>
            <a:lstStyle/>
            <a:p>
              <a:endParaRPr lang="en-US"/>
            </a:p>
          </p:txBody>
        </p:sp>
      </p:grpSp>
      <p:grpSp>
        <p:nvGrpSpPr>
          <p:cNvPr id="70" name="Graphic 14">
            <a:extLst>
              <a:ext uri="{FF2B5EF4-FFF2-40B4-BE49-F238E27FC236}">
                <a16:creationId xmlns:a16="http://schemas.microsoft.com/office/drawing/2014/main" id="{C1323EF8-94FA-88D5-AB9B-19C556356718}"/>
              </a:ext>
            </a:extLst>
          </p:cNvPr>
          <p:cNvGrpSpPr/>
          <p:nvPr/>
        </p:nvGrpSpPr>
        <p:grpSpPr>
          <a:xfrm>
            <a:off x="7663119" y="2583281"/>
            <a:ext cx="644615" cy="752460"/>
            <a:chOff x="6975385" y="2292149"/>
            <a:chExt cx="1136158" cy="1279712"/>
          </a:xfrm>
          <a:solidFill>
            <a:schemeClr val="accent5">
              <a:lumMod val="40000"/>
              <a:lumOff val="60000"/>
            </a:schemeClr>
          </a:solidFill>
        </p:grpSpPr>
        <p:sp>
          <p:nvSpPr>
            <p:cNvPr id="71" name="Freeform: Shape 70">
              <a:extLst>
                <a:ext uri="{FF2B5EF4-FFF2-40B4-BE49-F238E27FC236}">
                  <a16:creationId xmlns:a16="http://schemas.microsoft.com/office/drawing/2014/main" id="{F8416433-8F65-9B76-8D67-7C33993C0165}"/>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72" name="Freeform: Shape 71">
              <a:extLst>
                <a:ext uri="{FF2B5EF4-FFF2-40B4-BE49-F238E27FC236}">
                  <a16:creationId xmlns:a16="http://schemas.microsoft.com/office/drawing/2014/main" id="{82E5C907-2E94-601A-BE0A-72C8DD06D88D}"/>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73" name="Freeform: Shape 72">
              <a:extLst>
                <a:ext uri="{FF2B5EF4-FFF2-40B4-BE49-F238E27FC236}">
                  <a16:creationId xmlns:a16="http://schemas.microsoft.com/office/drawing/2014/main" id="{2467F524-F90B-7410-B93C-9A88EFBD5743}"/>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grpSp>
        <p:nvGrpSpPr>
          <p:cNvPr id="74" name="Graphic 14">
            <a:extLst>
              <a:ext uri="{FF2B5EF4-FFF2-40B4-BE49-F238E27FC236}">
                <a16:creationId xmlns:a16="http://schemas.microsoft.com/office/drawing/2014/main" id="{70BE3B91-5293-C3AF-9E1A-753E44A3EC45}"/>
              </a:ext>
            </a:extLst>
          </p:cNvPr>
          <p:cNvGrpSpPr/>
          <p:nvPr/>
        </p:nvGrpSpPr>
        <p:grpSpPr>
          <a:xfrm>
            <a:off x="6096000" y="4352940"/>
            <a:ext cx="644615" cy="752460"/>
            <a:chOff x="6975385" y="2292149"/>
            <a:chExt cx="1136158" cy="1279712"/>
          </a:xfrm>
          <a:solidFill>
            <a:schemeClr val="accent5">
              <a:lumMod val="40000"/>
              <a:lumOff val="60000"/>
            </a:schemeClr>
          </a:solidFill>
        </p:grpSpPr>
        <p:sp>
          <p:nvSpPr>
            <p:cNvPr id="75" name="Freeform: Shape 74">
              <a:extLst>
                <a:ext uri="{FF2B5EF4-FFF2-40B4-BE49-F238E27FC236}">
                  <a16:creationId xmlns:a16="http://schemas.microsoft.com/office/drawing/2014/main" id="{92C21ACE-532B-CA34-F4E4-49AFFE8EA285}"/>
                </a:ext>
              </a:extLst>
            </p:cNvPr>
            <p:cNvSpPr/>
            <p:nvPr/>
          </p:nvSpPr>
          <p:spPr>
            <a:xfrm flipV="1">
              <a:off x="7269218" y="2292149"/>
              <a:ext cx="549012" cy="548420"/>
            </a:xfrm>
            <a:custGeom>
              <a:avLst/>
              <a:gdLst>
                <a:gd name="csX0" fmla="*/ 238615 w 549012"/>
                <a:gd name="csY0" fmla="*/ 537613 h 548420"/>
                <a:gd name="csX1" fmla="*/ 75348 w 549012"/>
                <a:gd name="csY1" fmla="*/ 458330 h 548420"/>
                <a:gd name="csX2" fmla="*/ 22089 w 549012"/>
                <a:gd name="csY2" fmla="*/ 383339 h 548420"/>
                <a:gd name="csX3" fmla="*/ 75885 w 549012"/>
                <a:gd name="csY3" fmla="*/ 69961 h 548420"/>
                <a:gd name="csX4" fmla="*/ 232846 w 549012"/>
                <a:gd name="csY4" fmla="*/ -7579 h 548420"/>
                <a:gd name="csX5" fmla="*/ 301668 w 549012"/>
                <a:gd name="csY5" fmla="*/ -8249 h 548420"/>
                <a:gd name="csX6" fmla="*/ 441591 w 549012"/>
                <a:gd name="csY6" fmla="*/ 50643 h 548420"/>
                <a:gd name="csX7" fmla="*/ 538451 w 549012"/>
                <a:gd name="csY7" fmla="*/ 209747 h 548420"/>
                <a:gd name="csX8" fmla="*/ 484118 w 549012"/>
                <a:gd name="csY8" fmla="*/ 435658 h 548420"/>
                <a:gd name="csX9" fmla="*/ 298716 w 549012"/>
                <a:gd name="csY9" fmla="*/ 537613 h 548420"/>
                <a:gd name="csX10" fmla="*/ 238615 w 549012"/>
                <a:gd name="csY10" fmla="*/ 537613 h 5484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49012" h="548420">
                  <a:moveTo>
                    <a:pt x="238615" y="537613"/>
                  </a:moveTo>
                  <a:cubicBezTo>
                    <a:pt x="177038" y="530638"/>
                    <a:pt x="118949" y="502466"/>
                    <a:pt x="75348" y="458330"/>
                  </a:cubicBezTo>
                  <a:cubicBezTo>
                    <a:pt x="51200" y="434048"/>
                    <a:pt x="36443" y="413121"/>
                    <a:pt x="22089" y="383339"/>
                  </a:cubicBezTo>
                  <a:cubicBezTo>
                    <a:pt x="-28622" y="278030"/>
                    <a:pt x="-7157" y="152598"/>
                    <a:pt x="75885" y="69961"/>
                  </a:cubicBezTo>
                  <a:cubicBezTo>
                    <a:pt x="118278" y="27703"/>
                    <a:pt x="174220" y="68"/>
                    <a:pt x="232846" y="-7579"/>
                  </a:cubicBezTo>
                  <a:cubicBezTo>
                    <a:pt x="250555" y="-9859"/>
                    <a:pt x="285301" y="-10262"/>
                    <a:pt x="301668" y="-8249"/>
                  </a:cubicBezTo>
                  <a:cubicBezTo>
                    <a:pt x="352915" y="-1810"/>
                    <a:pt x="402150" y="18849"/>
                    <a:pt x="441591" y="50643"/>
                  </a:cubicBezTo>
                  <a:cubicBezTo>
                    <a:pt x="490826" y="90486"/>
                    <a:pt x="525975" y="148171"/>
                    <a:pt x="538451" y="209747"/>
                  </a:cubicBezTo>
                  <a:cubicBezTo>
                    <a:pt x="554550" y="289433"/>
                    <a:pt x="534561" y="372473"/>
                    <a:pt x="484118" y="435658"/>
                  </a:cubicBezTo>
                  <a:cubicBezTo>
                    <a:pt x="438372" y="492941"/>
                    <a:pt x="371428" y="529698"/>
                    <a:pt x="298716" y="537613"/>
                  </a:cubicBezTo>
                  <a:cubicBezTo>
                    <a:pt x="283691" y="539357"/>
                    <a:pt x="253372" y="539223"/>
                    <a:pt x="238615" y="537613"/>
                  </a:cubicBezTo>
                  <a:close/>
                </a:path>
              </a:pathLst>
            </a:custGeom>
            <a:grpFill/>
            <a:ln w="134" cap="flat">
              <a:noFill/>
              <a:prstDash val="solid"/>
              <a:miter/>
            </a:ln>
          </p:spPr>
          <p:txBody>
            <a:bodyPr/>
            <a:lstStyle/>
            <a:p>
              <a:endParaRPr lang="en-US"/>
            </a:p>
          </p:txBody>
        </p:sp>
        <p:sp>
          <p:nvSpPr>
            <p:cNvPr id="76" name="Freeform: Shape 75">
              <a:extLst>
                <a:ext uri="{FF2B5EF4-FFF2-40B4-BE49-F238E27FC236}">
                  <a16:creationId xmlns:a16="http://schemas.microsoft.com/office/drawing/2014/main" id="{4E185635-959C-60D2-35AB-8A494746ED12}"/>
                </a:ext>
              </a:extLst>
            </p:cNvPr>
            <p:cNvSpPr/>
            <p:nvPr/>
          </p:nvSpPr>
          <p:spPr>
            <a:xfrm flipV="1">
              <a:off x="6975385" y="2841773"/>
              <a:ext cx="1136158" cy="730088"/>
            </a:xfrm>
            <a:custGeom>
              <a:avLst/>
              <a:gdLst>
                <a:gd name="csX0" fmla="*/ 376159 w 1136158"/>
                <a:gd name="csY0" fmla="*/ 723331 h 730088"/>
                <a:gd name="csX1" fmla="*/ 356974 w 1136158"/>
                <a:gd name="csY1" fmla="*/ 715819 h 730088"/>
                <a:gd name="csX2" fmla="*/ 343022 w 1136158"/>
                <a:gd name="csY2" fmla="*/ 710587 h 730088"/>
                <a:gd name="csX3" fmla="*/ 325314 w 1136158"/>
                <a:gd name="csY3" fmla="*/ 692879 h 730088"/>
                <a:gd name="csX4" fmla="*/ 239321 w 1136158"/>
                <a:gd name="csY4" fmla="*/ 525860 h 730088"/>
                <a:gd name="csX5" fmla="*/ 231942 w 1136158"/>
                <a:gd name="csY5" fmla="*/ 462809 h 730088"/>
                <a:gd name="csX6" fmla="*/ 231942 w 1136158"/>
                <a:gd name="csY6" fmla="*/ 456235 h 730088"/>
                <a:gd name="csX7" fmla="*/ 242406 w 1136158"/>
                <a:gd name="csY7" fmla="*/ 453955 h 730088"/>
                <a:gd name="csX8" fmla="*/ 301434 w 1136158"/>
                <a:gd name="csY8" fmla="*/ 419210 h 730088"/>
                <a:gd name="csX9" fmla="*/ 360060 w 1136158"/>
                <a:gd name="csY9" fmla="*/ 264667 h 730088"/>
                <a:gd name="csX10" fmla="*/ 360865 w 1136158"/>
                <a:gd name="csY10" fmla="*/ 252593 h 730088"/>
                <a:gd name="csX11" fmla="*/ 348389 w 1136158"/>
                <a:gd name="csY11" fmla="*/ 241995 h 730088"/>
                <a:gd name="csX12" fmla="*/ 334839 w 1136158"/>
                <a:gd name="csY12" fmla="*/ 230458 h 730088"/>
                <a:gd name="csX13" fmla="*/ 335241 w 1136158"/>
                <a:gd name="csY13" fmla="*/ 226568 h 730088"/>
                <a:gd name="csX14" fmla="*/ 333900 w 1136158"/>
                <a:gd name="csY14" fmla="*/ 205774 h 730088"/>
                <a:gd name="csX15" fmla="*/ 304252 w 1136158"/>
                <a:gd name="csY15" fmla="*/ 198798 h 730088"/>
                <a:gd name="csX16" fmla="*/ 293653 w 1136158"/>
                <a:gd name="csY16" fmla="*/ 216775 h 730088"/>
                <a:gd name="csX17" fmla="*/ 302910 w 1136158"/>
                <a:gd name="csY17" fmla="*/ 235288 h 730088"/>
                <a:gd name="csX18" fmla="*/ 321558 w 1136158"/>
                <a:gd name="csY18" fmla="*/ 238239 h 730088"/>
                <a:gd name="csX19" fmla="*/ 327192 w 1136158"/>
                <a:gd name="csY19" fmla="*/ 236227 h 730088"/>
                <a:gd name="csX20" fmla="*/ 338595 w 1136158"/>
                <a:gd name="csY20" fmla="*/ 244276 h 730088"/>
                <a:gd name="csX21" fmla="*/ 348657 w 1136158"/>
                <a:gd name="csY21" fmla="*/ 275533 h 730088"/>
                <a:gd name="csX22" fmla="*/ 263200 w 1136158"/>
                <a:gd name="csY22" fmla="*/ 431015 h 730088"/>
                <a:gd name="csX23" fmla="*/ 203099 w 1136158"/>
                <a:gd name="csY23" fmla="*/ 437857 h 730088"/>
                <a:gd name="csX24" fmla="*/ 99263 w 1136158"/>
                <a:gd name="csY24" fmla="*/ 281302 h 730088"/>
                <a:gd name="csX25" fmla="*/ 97787 w 1136158"/>
                <a:gd name="csY25" fmla="*/ 259837 h 730088"/>
                <a:gd name="csX26" fmla="*/ 97921 w 1136158"/>
                <a:gd name="csY26" fmla="*/ 251386 h 730088"/>
                <a:gd name="csX27" fmla="*/ 108117 w 1136158"/>
                <a:gd name="csY27" fmla="*/ 244544 h 730088"/>
                <a:gd name="csX28" fmla="*/ 122740 w 1136158"/>
                <a:gd name="csY28" fmla="*/ 238910 h 730088"/>
                <a:gd name="csX29" fmla="*/ 148095 w 1136158"/>
                <a:gd name="csY29" fmla="*/ 224958 h 730088"/>
                <a:gd name="csX30" fmla="*/ 126899 w 1136158"/>
                <a:gd name="csY30" fmla="*/ 195713 h 730088"/>
                <a:gd name="csX31" fmla="*/ 108385 w 1136158"/>
                <a:gd name="csY31" fmla="*/ 227373 h 730088"/>
                <a:gd name="csX32" fmla="*/ 110934 w 1136158"/>
                <a:gd name="csY32" fmla="*/ 231666 h 730088"/>
                <a:gd name="csX33" fmla="*/ 98994 w 1136158"/>
                <a:gd name="csY33" fmla="*/ 241861 h 730088"/>
                <a:gd name="csX34" fmla="*/ 87055 w 1136158"/>
                <a:gd name="csY34" fmla="*/ 252191 h 730088"/>
                <a:gd name="csX35" fmla="*/ 87055 w 1136158"/>
                <a:gd name="csY35" fmla="*/ 259301 h 730088"/>
                <a:gd name="csX36" fmla="*/ 126630 w 1136158"/>
                <a:gd name="csY36" fmla="*/ 395465 h 730088"/>
                <a:gd name="csX37" fmla="*/ 194915 w 1136158"/>
                <a:gd name="csY37" fmla="*/ 451406 h 730088"/>
                <a:gd name="csX38" fmla="*/ 203501 w 1136158"/>
                <a:gd name="csY38" fmla="*/ 453821 h 730088"/>
                <a:gd name="csX39" fmla="*/ 204306 w 1136158"/>
                <a:gd name="csY39" fmla="*/ 467370 h 730088"/>
                <a:gd name="csX40" fmla="*/ 287750 w 1136158"/>
                <a:gd name="csY40" fmla="*/ 685366 h 730088"/>
                <a:gd name="csX41" fmla="*/ 295666 w 1136158"/>
                <a:gd name="csY41" fmla="*/ 693952 h 730088"/>
                <a:gd name="csX42" fmla="*/ 282518 w 1136158"/>
                <a:gd name="csY42" fmla="*/ 686976 h 730088"/>
                <a:gd name="csX43" fmla="*/ 102751 w 1136158"/>
                <a:gd name="csY43" fmla="*/ 529482 h 730088"/>
                <a:gd name="csX44" fmla="*/ -2561 w 1136158"/>
                <a:gd name="csY44" fmla="*/ 259972 h 730088"/>
                <a:gd name="csX45" fmla="*/ -5110 w 1136158"/>
                <a:gd name="csY45" fmla="*/ 240654 h 730088"/>
                <a:gd name="csX46" fmla="*/ 3610 w 1136158"/>
                <a:gd name="csY46" fmla="*/ 227909 h 730088"/>
                <a:gd name="csX47" fmla="*/ 428479 w 1136158"/>
                <a:gd name="csY47" fmla="*/ 3340 h 730088"/>
                <a:gd name="csX48" fmla="*/ 626358 w 1136158"/>
                <a:gd name="csY48" fmla="*/ -2965 h 730088"/>
                <a:gd name="csX49" fmla="*/ 1028822 w 1136158"/>
                <a:gd name="csY49" fmla="*/ 128101 h 730088"/>
                <a:gd name="csX50" fmla="*/ 1124072 w 1136158"/>
                <a:gd name="csY50" fmla="*/ 229251 h 730088"/>
                <a:gd name="csX51" fmla="*/ 1131048 w 1136158"/>
                <a:gd name="csY51" fmla="*/ 239312 h 730088"/>
                <a:gd name="csX52" fmla="*/ 1130243 w 1136158"/>
                <a:gd name="csY52" fmla="*/ 249910 h 730088"/>
                <a:gd name="csX53" fmla="*/ 1105693 w 1136158"/>
                <a:gd name="csY53" fmla="*/ 361122 h 730088"/>
                <a:gd name="csX54" fmla="*/ 1037542 w 1136158"/>
                <a:gd name="csY54" fmla="*/ 500908 h 730088"/>
                <a:gd name="csX55" fmla="*/ 867836 w 1136158"/>
                <a:gd name="csY55" fmla="*/ 666317 h 730088"/>
                <a:gd name="csX56" fmla="*/ 820882 w 1136158"/>
                <a:gd name="csY56" fmla="*/ 692476 h 730088"/>
                <a:gd name="csX57" fmla="*/ 830407 w 1136158"/>
                <a:gd name="csY57" fmla="*/ 681610 h 730088"/>
                <a:gd name="csX58" fmla="*/ 899363 w 1136158"/>
                <a:gd name="csY58" fmla="*/ 569593 h 730088"/>
                <a:gd name="csX59" fmla="*/ 915059 w 1136158"/>
                <a:gd name="csY59" fmla="*/ 517140 h 730088"/>
                <a:gd name="csX60" fmla="*/ 924852 w 1136158"/>
                <a:gd name="csY60" fmla="*/ 512713 h 730088"/>
                <a:gd name="csX61" fmla="*/ 962147 w 1136158"/>
                <a:gd name="csY61" fmla="*/ 495005 h 730088"/>
                <a:gd name="csX62" fmla="*/ 990588 w 1136158"/>
                <a:gd name="csY62" fmla="*/ 449930 h 730088"/>
                <a:gd name="csX63" fmla="*/ 990588 w 1136158"/>
                <a:gd name="csY63" fmla="*/ 409685 h 730088"/>
                <a:gd name="csX64" fmla="*/ 929548 w 1136158"/>
                <a:gd name="csY64" fmla="*/ 347975 h 730088"/>
                <a:gd name="csX65" fmla="*/ 888094 w 1136158"/>
                <a:gd name="csY65" fmla="*/ 347841 h 730088"/>
                <a:gd name="csX66" fmla="*/ 828127 w 1136158"/>
                <a:gd name="csY66" fmla="*/ 404050 h 730088"/>
                <a:gd name="csX67" fmla="*/ 828127 w 1136158"/>
                <a:gd name="csY67" fmla="*/ 455565 h 730088"/>
                <a:gd name="csX68" fmla="*/ 879105 w 1136158"/>
                <a:gd name="csY68" fmla="*/ 508957 h 730088"/>
                <a:gd name="csX69" fmla="*/ 881789 w 1136158"/>
                <a:gd name="csY69" fmla="*/ 534446 h 730088"/>
                <a:gd name="csX70" fmla="*/ 795393 w 1136158"/>
                <a:gd name="csY70" fmla="*/ 681476 h 730088"/>
                <a:gd name="csX71" fmla="*/ 739853 w 1136158"/>
                <a:gd name="csY71" fmla="*/ 725612 h 730088"/>
                <a:gd name="csX72" fmla="*/ 651176 w 1136158"/>
                <a:gd name="csY72" fmla="*/ 568654 h 730088"/>
                <a:gd name="csX73" fmla="*/ 560353 w 1136158"/>
                <a:gd name="csY73" fmla="*/ 407941 h 730088"/>
                <a:gd name="csX74" fmla="*/ 557670 w 1136158"/>
                <a:gd name="csY74" fmla="*/ 403514 h 730088"/>
                <a:gd name="csX75" fmla="*/ 479860 w 1136158"/>
                <a:gd name="csY75" fmla="*/ 548800 h 730088"/>
                <a:gd name="csX76" fmla="*/ 393867 w 1136158"/>
                <a:gd name="csY76" fmla="*/ 709782 h 730088"/>
                <a:gd name="csX77" fmla="*/ 383537 w 1136158"/>
                <a:gd name="csY77" fmla="*/ 725478 h 730088"/>
                <a:gd name="csX78" fmla="*/ 376159 w 1136158"/>
                <a:gd name="csY78" fmla="*/ 723331 h 730088"/>
                <a:gd name="csX79" fmla="*/ 739048 w 1136158"/>
                <a:gd name="csY79" fmla="*/ 304376 h 730088"/>
                <a:gd name="csX80" fmla="*/ 739048 w 1136158"/>
                <a:gd name="csY80" fmla="*/ 276204 h 730088"/>
                <a:gd name="csX81" fmla="*/ 767220 w 1136158"/>
                <a:gd name="csY81" fmla="*/ 276204 h 730088"/>
                <a:gd name="csX82" fmla="*/ 795393 w 1136158"/>
                <a:gd name="csY82" fmla="*/ 276204 h 730088"/>
                <a:gd name="csX83" fmla="*/ 795393 w 1136158"/>
                <a:gd name="csY83" fmla="*/ 252057 h 730088"/>
                <a:gd name="csX84" fmla="*/ 795393 w 1136158"/>
                <a:gd name="csY84" fmla="*/ 227909 h 730088"/>
                <a:gd name="csX85" fmla="*/ 767220 w 1136158"/>
                <a:gd name="csY85" fmla="*/ 227909 h 730088"/>
                <a:gd name="csX86" fmla="*/ 739048 w 1136158"/>
                <a:gd name="csY86" fmla="*/ 227909 h 730088"/>
                <a:gd name="csX87" fmla="*/ 739048 w 1136158"/>
                <a:gd name="csY87" fmla="*/ 199738 h 730088"/>
                <a:gd name="csX88" fmla="*/ 739048 w 1136158"/>
                <a:gd name="csY88" fmla="*/ 171566 h 730088"/>
                <a:gd name="csX89" fmla="*/ 714900 w 1136158"/>
                <a:gd name="csY89" fmla="*/ 171566 h 730088"/>
                <a:gd name="csX90" fmla="*/ 690752 w 1136158"/>
                <a:gd name="csY90" fmla="*/ 171566 h 730088"/>
                <a:gd name="csX91" fmla="*/ 690752 w 1136158"/>
                <a:gd name="csY91" fmla="*/ 199738 h 730088"/>
                <a:gd name="csX92" fmla="*/ 690752 w 1136158"/>
                <a:gd name="csY92" fmla="*/ 227909 h 730088"/>
                <a:gd name="csX93" fmla="*/ 661909 w 1136158"/>
                <a:gd name="csY93" fmla="*/ 227909 h 730088"/>
                <a:gd name="csX94" fmla="*/ 633065 w 1136158"/>
                <a:gd name="csY94" fmla="*/ 227909 h 730088"/>
                <a:gd name="csX95" fmla="*/ 633065 w 1136158"/>
                <a:gd name="csY95" fmla="*/ 252057 h 730088"/>
                <a:gd name="csX96" fmla="*/ 633065 w 1136158"/>
                <a:gd name="csY96" fmla="*/ 276204 h 730088"/>
                <a:gd name="csX97" fmla="*/ 661909 w 1136158"/>
                <a:gd name="csY97" fmla="*/ 276204 h 730088"/>
                <a:gd name="csX98" fmla="*/ 690752 w 1136158"/>
                <a:gd name="csY98" fmla="*/ 276204 h 730088"/>
                <a:gd name="csX99" fmla="*/ 690752 w 1136158"/>
                <a:gd name="csY99" fmla="*/ 304376 h 730088"/>
                <a:gd name="csX100" fmla="*/ 690752 w 1136158"/>
                <a:gd name="csY100" fmla="*/ 332548 h 730088"/>
                <a:gd name="csX101" fmla="*/ 714900 w 1136158"/>
                <a:gd name="csY101" fmla="*/ 332548 h 730088"/>
                <a:gd name="csX102" fmla="*/ 739048 w 1136158"/>
                <a:gd name="csY102" fmla="*/ 332548 h 730088"/>
                <a:gd name="csX103" fmla="*/ 739048 w 1136158"/>
                <a:gd name="csY103" fmla="*/ 304376 h 730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Lst>
              <a:rect l="l" t="t" r="r" b="b"/>
              <a:pathLst>
                <a:path w="1136158" h="730088">
                  <a:moveTo>
                    <a:pt x="376159" y="723331"/>
                  </a:moveTo>
                  <a:cubicBezTo>
                    <a:pt x="373207" y="722124"/>
                    <a:pt x="364487" y="718770"/>
                    <a:pt x="356974" y="715819"/>
                  </a:cubicBezTo>
                  <a:lnTo>
                    <a:pt x="343022" y="710587"/>
                  </a:lnTo>
                  <a:lnTo>
                    <a:pt x="325314" y="692879"/>
                  </a:lnTo>
                  <a:cubicBezTo>
                    <a:pt x="280238" y="648206"/>
                    <a:pt x="252870" y="594948"/>
                    <a:pt x="239321" y="525860"/>
                  </a:cubicBezTo>
                  <a:cubicBezTo>
                    <a:pt x="235967" y="508152"/>
                    <a:pt x="231942" y="474346"/>
                    <a:pt x="231942" y="462809"/>
                  </a:cubicBezTo>
                  <a:lnTo>
                    <a:pt x="231942" y="456235"/>
                  </a:lnTo>
                  <a:lnTo>
                    <a:pt x="242406" y="453955"/>
                  </a:lnTo>
                  <a:cubicBezTo>
                    <a:pt x="264408" y="449125"/>
                    <a:pt x="283592" y="437857"/>
                    <a:pt x="301434" y="419210"/>
                  </a:cubicBezTo>
                  <a:cubicBezTo>
                    <a:pt x="336046" y="383123"/>
                    <a:pt x="355633" y="331743"/>
                    <a:pt x="360060" y="264667"/>
                  </a:cubicBezTo>
                  <a:lnTo>
                    <a:pt x="360865" y="252593"/>
                  </a:lnTo>
                  <a:lnTo>
                    <a:pt x="348389" y="241995"/>
                  </a:lnTo>
                  <a:cubicBezTo>
                    <a:pt x="341547" y="236227"/>
                    <a:pt x="335375" y="230995"/>
                    <a:pt x="334839" y="230458"/>
                  </a:cubicBezTo>
                  <a:cubicBezTo>
                    <a:pt x="334168" y="229922"/>
                    <a:pt x="334436" y="228178"/>
                    <a:pt x="335241" y="226568"/>
                  </a:cubicBezTo>
                  <a:cubicBezTo>
                    <a:pt x="337924" y="221470"/>
                    <a:pt x="337254" y="211275"/>
                    <a:pt x="333900" y="205774"/>
                  </a:cubicBezTo>
                  <a:cubicBezTo>
                    <a:pt x="327997" y="196115"/>
                    <a:pt x="313240" y="192628"/>
                    <a:pt x="304252" y="198798"/>
                  </a:cubicBezTo>
                  <a:cubicBezTo>
                    <a:pt x="297410" y="203360"/>
                    <a:pt x="293653" y="209799"/>
                    <a:pt x="293653" y="216775"/>
                  </a:cubicBezTo>
                  <a:cubicBezTo>
                    <a:pt x="293653" y="224824"/>
                    <a:pt x="297007" y="231531"/>
                    <a:pt x="302910" y="235288"/>
                  </a:cubicBezTo>
                  <a:cubicBezTo>
                    <a:pt x="309618" y="239581"/>
                    <a:pt x="314984" y="240520"/>
                    <a:pt x="321558" y="238239"/>
                  </a:cubicBezTo>
                  <a:lnTo>
                    <a:pt x="327192" y="236227"/>
                  </a:lnTo>
                  <a:lnTo>
                    <a:pt x="338595" y="244276"/>
                  </a:lnTo>
                  <a:cubicBezTo>
                    <a:pt x="351608" y="253398"/>
                    <a:pt x="350937" y="250983"/>
                    <a:pt x="348657" y="275533"/>
                  </a:cubicBezTo>
                  <a:cubicBezTo>
                    <a:pt x="341949" y="348109"/>
                    <a:pt x="309081" y="407941"/>
                    <a:pt x="263200" y="431015"/>
                  </a:cubicBezTo>
                  <a:cubicBezTo>
                    <a:pt x="246162" y="439466"/>
                    <a:pt x="220941" y="442418"/>
                    <a:pt x="203099" y="437857"/>
                  </a:cubicBezTo>
                  <a:cubicBezTo>
                    <a:pt x="149437" y="424039"/>
                    <a:pt x="107983" y="361658"/>
                    <a:pt x="99263" y="281302"/>
                  </a:cubicBezTo>
                  <a:cubicBezTo>
                    <a:pt x="98458" y="274058"/>
                    <a:pt x="97787" y="264399"/>
                    <a:pt x="97787" y="259837"/>
                  </a:cubicBezTo>
                  <a:lnTo>
                    <a:pt x="97921" y="251386"/>
                  </a:lnTo>
                  <a:lnTo>
                    <a:pt x="108117" y="244544"/>
                  </a:lnTo>
                  <a:cubicBezTo>
                    <a:pt x="117508" y="238239"/>
                    <a:pt x="118715" y="237702"/>
                    <a:pt x="122740" y="238910"/>
                  </a:cubicBezTo>
                  <a:cubicBezTo>
                    <a:pt x="132399" y="241459"/>
                    <a:pt x="143936" y="235154"/>
                    <a:pt x="148095" y="224958"/>
                  </a:cubicBezTo>
                  <a:cubicBezTo>
                    <a:pt x="153730" y="210738"/>
                    <a:pt x="142863" y="195713"/>
                    <a:pt x="126899" y="195713"/>
                  </a:cubicBezTo>
                  <a:cubicBezTo>
                    <a:pt x="111337" y="195713"/>
                    <a:pt x="100470" y="214360"/>
                    <a:pt x="108385" y="227373"/>
                  </a:cubicBezTo>
                  <a:lnTo>
                    <a:pt x="110934" y="231666"/>
                  </a:lnTo>
                  <a:lnTo>
                    <a:pt x="98994" y="241861"/>
                  </a:lnTo>
                  <a:lnTo>
                    <a:pt x="87055" y="252191"/>
                  </a:lnTo>
                  <a:lnTo>
                    <a:pt x="87055" y="259301"/>
                  </a:lnTo>
                  <a:cubicBezTo>
                    <a:pt x="87055" y="303973"/>
                    <a:pt x="103422" y="360317"/>
                    <a:pt x="126630" y="395465"/>
                  </a:cubicBezTo>
                  <a:cubicBezTo>
                    <a:pt x="144741" y="422966"/>
                    <a:pt x="171304" y="444564"/>
                    <a:pt x="194915" y="451406"/>
                  </a:cubicBezTo>
                  <a:lnTo>
                    <a:pt x="203501" y="453821"/>
                  </a:lnTo>
                  <a:lnTo>
                    <a:pt x="204306" y="467370"/>
                  </a:lnTo>
                  <a:cubicBezTo>
                    <a:pt x="210209" y="556581"/>
                    <a:pt x="238784" y="631169"/>
                    <a:pt x="287750" y="685366"/>
                  </a:cubicBezTo>
                  <a:lnTo>
                    <a:pt x="295666" y="693952"/>
                  </a:lnTo>
                  <a:lnTo>
                    <a:pt x="282518" y="686976"/>
                  </a:lnTo>
                  <a:cubicBezTo>
                    <a:pt x="213160" y="649950"/>
                    <a:pt x="150912" y="595485"/>
                    <a:pt x="102751" y="529482"/>
                  </a:cubicBezTo>
                  <a:cubicBezTo>
                    <a:pt x="47077" y="453150"/>
                    <a:pt x="9916" y="358171"/>
                    <a:pt x="-2561" y="259972"/>
                  </a:cubicBezTo>
                  <a:lnTo>
                    <a:pt x="-5110" y="240654"/>
                  </a:lnTo>
                  <a:lnTo>
                    <a:pt x="3610" y="227909"/>
                  </a:lnTo>
                  <a:cubicBezTo>
                    <a:pt x="87994" y="104624"/>
                    <a:pt x="234759" y="27084"/>
                    <a:pt x="428479" y="3340"/>
                  </a:cubicBezTo>
                  <a:cubicBezTo>
                    <a:pt x="482678" y="-3368"/>
                    <a:pt x="570952" y="-6185"/>
                    <a:pt x="626358" y="-2965"/>
                  </a:cubicBezTo>
                  <a:cubicBezTo>
                    <a:pt x="796466" y="6962"/>
                    <a:pt x="927267" y="49488"/>
                    <a:pt x="1028822" y="128101"/>
                  </a:cubicBezTo>
                  <a:cubicBezTo>
                    <a:pt x="1058873" y="151309"/>
                    <a:pt x="1101132" y="196115"/>
                    <a:pt x="1124072" y="229251"/>
                  </a:cubicBezTo>
                  <a:lnTo>
                    <a:pt x="1131048" y="239312"/>
                  </a:lnTo>
                  <a:lnTo>
                    <a:pt x="1130243" y="249910"/>
                  </a:lnTo>
                  <a:cubicBezTo>
                    <a:pt x="1127963" y="278216"/>
                    <a:pt x="1117767" y="324364"/>
                    <a:pt x="1105693" y="361122"/>
                  </a:cubicBezTo>
                  <a:cubicBezTo>
                    <a:pt x="1088790" y="413039"/>
                    <a:pt x="1068264" y="454894"/>
                    <a:pt x="1037542" y="500908"/>
                  </a:cubicBezTo>
                  <a:cubicBezTo>
                    <a:pt x="992735" y="567849"/>
                    <a:pt x="936792" y="622315"/>
                    <a:pt x="867836" y="666317"/>
                  </a:cubicBezTo>
                  <a:cubicBezTo>
                    <a:pt x="851201" y="676915"/>
                    <a:pt x="820882" y="693818"/>
                    <a:pt x="820882" y="692476"/>
                  </a:cubicBezTo>
                  <a:cubicBezTo>
                    <a:pt x="820882" y="692074"/>
                    <a:pt x="825175" y="687244"/>
                    <a:pt x="830407" y="681610"/>
                  </a:cubicBezTo>
                  <a:cubicBezTo>
                    <a:pt x="857909" y="652097"/>
                    <a:pt x="883398" y="610644"/>
                    <a:pt x="899363" y="569593"/>
                  </a:cubicBezTo>
                  <a:cubicBezTo>
                    <a:pt x="904327" y="556581"/>
                    <a:pt x="913717" y="525189"/>
                    <a:pt x="915059" y="517140"/>
                  </a:cubicBezTo>
                  <a:cubicBezTo>
                    <a:pt x="915327" y="515128"/>
                    <a:pt x="917474" y="514189"/>
                    <a:pt x="924852" y="512713"/>
                  </a:cubicBezTo>
                  <a:cubicBezTo>
                    <a:pt x="936121" y="510567"/>
                    <a:pt x="953293" y="502383"/>
                    <a:pt x="962147" y="495005"/>
                  </a:cubicBezTo>
                  <a:cubicBezTo>
                    <a:pt x="975697" y="483736"/>
                    <a:pt x="986161" y="467102"/>
                    <a:pt x="990588" y="449930"/>
                  </a:cubicBezTo>
                  <a:cubicBezTo>
                    <a:pt x="993137" y="439735"/>
                    <a:pt x="993137" y="419880"/>
                    <a:pt x="990588" y="409685"/>
                  </a:cubicBezTo>
                  <a:cubicBezTo>
                    <a:pt x="983210" y="380440"/>
                    <a:pt x="958525" y="355488"/>
                    <a:pt x="929548" y="347975"/>
                  </a:cubicBezTo>
                  <a:cubicBezTo>
                    <a:pt x="918279" y="345024"/>
                    <a:pt x="899229" y="344890"/>
                    <a:pt x="888094" y="347841"/>
                  </a:cubicBezTo>
                  <a:cubicBezTo>
                    <a:pt x="860055" y="355085"/>
                    <a:pt x="836981" y="376683"/>
                    <a:pt x="828127" y="404050"/>
                  </a:cubicBezTo>
                  <a:cubicBezTo>
                    <a:pt x="823029" y="419880"/>
                    <a:pt x="823029" y="439869"/>
                    <a:pt x="828127" y="455565"/>
                  </a:cubicBezTo>
                  <a:cubicBezTo>
                    <a:pt x="836042" y="479980"/>
                    <a:pt x="855092" y="499835"/>
                    <a:pt x="879105" y="508957"/>
                  </a:cubicBezTo>
                  <a:cubicBezTo>
                    <a:pt x="888765" y="512579"/>
                    <a:pt x="888496" y="510835"/>
                    <a:pt x="881789" y="534446"/>
                  </a:cubicBezTo>
                  <a:cubicBezTo>
                    <a:pt x="865824" y="589984"/>
                    <a:pt x="836444" y="639889"/>
                    <a:pt x="795393" y="681476"/>
                  </a:cubicBezTo>
                  <a:cubicBezTo>
                    <a:pt x="774062" y="703074"/>
                    <a:pt x="742536" y="728161"/>
                    <a:pt x="739853" y="725612"/>
                  </a:cubicBezTo>
                  <a:cubicBezTo>
                    <a:pt x="739584" y="725209"/>
                    <a:pt x="699606" y="654646"/>
                    <a:pt x="651176" y="568654"/>
                  </a:cubicBezTo>
                  <a:cubicBezTo>
                    <a:pt x="602746" y="482663"/>
                    <a:pt x="561829" y="410356"/>
                    <a:pt x="560353" y="407941"/>
                  </a:cubicBezTo>
                  <a:lnTo>
                    <a:pt x="557670" y="403514"/>
                  </a:lnTo>
                  <a:lnTo>
                    <a:pt x="479860" y="548800"/>
                  </a:lnTo>
                  <a:cubicBezTo>
                    <a:pt x="437065" y="628754"/>
                    <a:pt x="398294" y="701196"/>
                    <a:pt x="393867" y="709782"/>
                  </a:cubicBezTo>
                  <a:cubicBezTo>
                    <a:pt x="388635" y="719575"/>
                    <a:pt x="384744" y="725478"/>
                    <a:pt x="383537" y="725478"/>
                  </a:cubicBezTo>
                  <a:cubicBezTo>
                    <a:pt x="382464" y="725343"/>
                    <a:pt x="379110" y="724404"/>
                    <a:pt x="376159" y="723331"/>
                  </a:cubicBezTo>
                  <a:close/>
                  <a:moveTo>
                    <a:pt x="739048" y="304376"/>
                  </a:moveTo>
                  <a:lnTo>
                    <a:pt x="739048" y="276204"/>
                  </a:lnTo>
                  <a:lnTo>
                    <a:pt x="767220" y="276204"/>
                  </a:lnTo>
                  <a:lnTo>
                    <a:pt x="795393" y="276204"/>
                  </a:lnTo>
                  <a:lnTo>
                    <a:pt x="795393" y="252057"/>
                  </a:lnTo>
                  <a:lnTo>
                    <a:pt x="795393" y="227909"/>
                  </a:lnTo>
                  <a:lnTo>
                    <a:pt x="767220" y="227909"/>
                  </a:lnTo>
                  <a:lnTo>
                    <a:pt x="739048" y="227909"/>
                  </a:lnTo>
                  <a:lnTo>
                    <a:pt x="739048" y="199738"/>
                  </a:lnTo>
                  <a:lnTo>
                    <a:pt x="739048" y="171566"/>
                  </a:lnTo>
                  <a:lnTo>
                    <a:pt x="714900" y="171566"/>
                  </a:lnTo>
                  <a:lnTo>
                    <a:pt x="690752" y="171566"/>
                  </a:lnTo>
                  <a:lnTo>
                    <a:pt x="690752" y="199738"/>
                  </a:lnTo>
                  <a:lnTo>
                    <a:pt x="690752" y="227909"/>
                  </a:lnTo>
                  <a:lnTo>
                    <a:pt x="661909" y="227909"/>
                  </a:lnTo>
                  <a:lnTo>
                    <a:pt x="633065" y="227909"/>
                  </a:lnTo>
                  <a:lnTo>
                    <a:pt x="633065" y="252057"/>
                  </a:lnTo>
                  <a:lnTo>
                    <a:pt x="633065" y="276204"/>
                  </a:lnTo>
                  <a:lnTo>
                    <a:pt x="661909" y="276204"/>
                  </a:lnTo>
                  <a:lnTo>
                    <a:pt x="690752" y="276204"/>
                  </a:lnTo>
                  <a:lnTo>
                    <a:pt x="690752" y="304376"/>
                  </a:lnTo>
                  <a:lnTo>
                    <a:pt x="690752" y="332548"/>
                  </a:lnTo>
                  <a:lnTo>
                    <a:pt x="714900" y="332548"/>
                  </a:lnTo>
                  <a:lnTo>
                    <a:pt x="739048" y="332548"/>
                  </a:lnTo>
                  <a:lnTo>
                    <a:pt x="739048" y="304376"/>
                  </a:lnTo>
                  <a:close/>
                </a:path>
              </a:pathLst>
            </a:custGeom>
            <a:grpFill/>
            <a:ln w="134" cap="flat">
              <a:noFill/>
              <a:prstDash val="solid"/>
              <a:miter/>
            </a:ln>
          </p:spPr>
          <p:txBody>
            <a:bodyPr/>
            <a:lstStyle/>
            <a:p>
              <a:endParaRPr lang="en-US"/>
            </a:p>
          </p:txBody>
        </p:sp>
        <p:sp>
          <p:nvSpPr>
            <p:cNvPr id="77" name="Freeform: Shape 76">
              <a:extLst>
                <a:ext uri="{FF2B5EF4-FFF2-40B4-BE49-F238E27FC236}">
                  <a16:creationId xmlns:a16="http://schemas.microsoft.com/office/drawing/2014/main" id="{85D7BFC0-A539-CD00-47A8-EA5916771FF8}"/>
                </a:ext>
              </a:extLst>
            </p:cNvPr>
            <p:cNvSpPr/>
            <p:nvPr/>
          </p:nvSpPr>
          <p:spPr>
            <a:xfrm flipV="1">
              <a:off x="7833585" y="3082284"/>
              <a:ext cx="111000" cy="110940"/>
            </a:xfrm>
            <a:custGeom>
              <a:avLst/>
              <a:gdLst>
                <a:gd name="csX0" fmla="*/ 32808 w 111000"/>
                <a:gd name="csY0" fmla="*/ 103728 h 110940"/>
                <a:gd name="csX1" fmla="*/ -4622 w 111000"/>
                <a:gd name="csY1" fmla="*/ 67642 h 110940"/>
                <a:gd name="csX2" fmla="*/ 43272 w 111000"/>
                <a:gd name="csY2" fmla="*/ -4666 h 110940"/>
                <a:gd name="csX3" fmla="*/ 87275 w 111000"/>
                <a:gd name="csY3" fmla="*/ 11566 h 110940"/>
                <a:gd name="csX4" fmla="*/ 64066 w 111000"/>
                <a:gd name="csY4" fmla="*/ 103594 h 110940"/>
                <a:gd name="csX5" fmla="*/ 32808 w 111000"/>
                <a:gd name="csY5" fmla="*/ 103728 h 110940"/>
              </a:gdLst>
              <a:ahLst/>
              <a:cxnLst>
                <a:cxn ang="0">
                  <a:pos x="csX0" y="csY0"/>
                </a:cxn>
                <a:cxn ang="0">
                  <a:pos x="csX1" y="csY1"/>
                </a:cxn>
                <a:cxn ang="0">
                  <a:pos x="csX2" y="csY2"/>
                </a:cxn>
                <a:cxn ang="0">
                  <a:pos x="csX3" y="csY3"/>
                </a:cxn>
                <a:cxn ang="0">
                  <a:pos x="csX4" y="csY4"/>
                </a:cxn>
                <a:cxn ang="0">
                  <a:pos x="csX5" y="csY5"/>
                </a:cxn>
              </a:cxnLst>
              <a:rect l="l" t="t" r="r" b="b"/>
              <a:pathLst>
                <a:path w="111000" h="110940">
                  <a:moveTo>
                    <a:pt x="32808" y="103728"/>
                  </a:moveTo>
                  <a:cubicBezTo>
                    <a:pt x="13758" y="97558"/>
                    <a:pt x="1415" y="85752"/>
                    <a:pt x="-4622" y="67642"/>
                  </a:cubicBezTo>
                  <a:cubicBezTo>
                    <a:pt x="-15891" y="34506"/>
                    <a:pt x="8123" y="-1715"/>
                    <a:pt x="43272" y="-4666"/>
                  </a:cubicBezTo>
                  <a:cubicBezTo>
                    <a:pt x="60041" y="-6008"/>
                    <a:pt x="75066" y="-507"/>
                    <a:pt x="87275" y="11566"/>
                  </a:cubicBezTo>
                  <a:cubicBezTo>
                    <a:pt x="116923" y="41348"/>
                    <a:pt x="104312" y="91118"/>
                    <a:pt x="64066" y="103594"/>
                  </a:cubicBezTo>
                  <a:cubicBezTo>
                    <a:pt x="53468" y="106814"/>
                    <a:pt x="42601" y="106948"/>
                    <a:pt x="32808" y="103728"/>
                  </a:cubicBezTo>
                  <a:close/>
                </a:path>
              </a:pathLst>
            </a:custGeom>
            <a:grpFill/>
            <a:ln w="134" cap="flat">
              <a:noFill/>
              <a:prstDash val="solid"/>
              <a:miter/>
            </a:ln>
          </p:spPr>
          <p:txBody>
            <a:bodyPr/>
            <a:lstStyle/>
            <a:p>
              <a:endParaRPr lang="en-US"/>
            </a:p>
          </p:txBody>
        </p:sp>
      </p:grpSp>
    </p:spTree>
    <p:extLst>
      <p:ext uri="{BB962C8B-B14F-4D97-AF65-F5344CB8AC3E}">
        <p14:creationId xmlns:p14="http://schemas.microsoft.com/office/powerpoint/2010/main" val="17303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par>
                                <p:cTn id="41" presetID="10"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2E86D-EA78-8D8A-CEB1-B5983AC5AF9F}"/>
              </a:ext>
            </a:extLst>
          </p:cNvPr>
          <p:cNvSpPr>
            <a:spLocks noGrp="1"/>
          </p:cNvSpPr>
          <p:nvPr>
            <p:ph type="title"/>
          </p:nvPr>
        </p:nvSpPr>
        <p:spPr/>
        <p:txBody>
          <a:bodyPr/>
          <a:lstStyle/>
          <a:p>
            <a:r>
              <a:rPr lang="en-US" dirty="0"/>
              <a:t>A reminder on “Why this process?” </a:t>
            </a:r>
          </a:p>
        </p:txBody>
      </p:sp>
      <p:sp>
        <p:nvSpPr>
          <p:cNvPr id="5" name="Content Placeholder 4">
            <a:extLst>
              <a:ext uri="{FF2B5EF4-FFF2-40B4-BE49-F238E27FC236}">
                <a16:creationId xmlns:a16="http://schemas.microsoft.com/office/drawing/2014/main" id="{7E1E0027-DD84-2795-806B-28175987DDB5}"/>
              </a:ext>
            </a:extLst>
          </p:cNvPr>
          <p:cNvSpPr>
            <a:spLocks noGrp="1"/>
          </p:cNvSpPr>
          <p:nvPr>
            <p:ph idx="1"/>
          </p:nvPr>
        </p:nvSpPr>
        <p:spPr/>
        <p:txBody>
          <a:bodyPr>
            <a:normAutofit fontScale="62500" lnSpcReduction="20000"/>
          </a:bodyPr>
          <a:lstStyle/>
          <a:p>
            <a:pPr marL="0" indent="0">
              <a:buNone/>
            </a:pPr>
            <a:r>
              <a:rPr lang="en-US" b="1" dirty="0"/>
              <a:t>Inexpensive correction opportunity</a:t>
            </a:r>
            <a:r>
              <a:rPr lang="en-US" dirty="0"/>
              <a:t>: </a:t>
            </a:r>
          </a:p>
          <a:p>
            <a:pPr marL="400050" lvl="1" indent="0">
              <a:buNone/>
            </a:pPr>
            <a:r>
              <a:rPr lang="en-US" sz="2100" dirty="0"/>
              <a:t>Despite efforts, incorrect provider addresses remains a reality in issuer databases. Each issuer in Arkansas alone has tens of thousands of practice addresses. With the sheer volume, some incorrect addresses may fall through the cracks in issuer’s verification processes. </a:t>
            </a:r>
            <a:r>
              <a:rPr lang="en-US" sz="2100" b="1" dirty="0"/>
              <a:t>The </a:t>
            </a:r>
            <a:r>
              <a:rPr lang="en-US" sz="2100" b="1" i="1" dirty="0"/>
              <a:t>Isolated Outlier </a:t>
            </a:r>
            <a:r>
              <a:rPr lang="en-US" sz="2100" b="1" dirty="0"/>
              <a:t>process makes available to issuers a tiny subset of practice addresses that have a </a:t>
            </a:r>
            <a:r>
              <a:rPr lang="en-US" sz="2100" b="1" i="1" dirty="0"/>
              <a:t>higher likelihood </a:t>
            </a:r>
            <a:r>
              <a:rPr lang="en-US" sz="2100" b="1" dirty="0"/>
              <a:t>of being incorrect – by the simple fact that they are </a:t>
            </a:r>
            <a:r>
              <a:rPr lang="en-US" sz="2100" b="1" i="1" dirty="0"/>
              <a:t>outliers</a:t>
            </a:r>
            <a:r>
              <a:rPr lang="en-US" sz="2100" b="1" dirty="0"/>
              <a:t>. </a:t>
            </a:r>
          </a:p>
          <a:p>
            <a:pPr marL="400050" lvl="1" indent="0">
              <a:buNone/>
            </a:pPr>
            <a:r>
              <a:rPr lang="en-US" sz="2100" dirty="0"/>
              <a:t>(In the first year this process was implemented, some issuers reported back error yields upwards of 50%.)   </a:t>
            </a:r>
          </a:p>
          <a:p>
            <a:pPr marL="0" indent="0">
              <a:buNone/>
            </a:pPr>
            <a:endParaRPr lang="en-US" sz="1800" b="1" dirty="0"/>
          </a:p>
          <a:p>
            <a:pPr marL="0" indent="0">
              <a:buNone/>
            </a:pPr>
            <a:r>
              <a:rPr lang="en-US" b="1" dirty="0"/>
              <a:t>Enabling efficiencies in regulatory activities for everyone:</a:t>
            </a:r>
          </a:p>
          <a:p>
            <a:pPr marL="400050" lvl="1" indent="0">
              <a:buNone/>
            </a:pPr>
            <a:r>
              <a:rPr lang="en-US" sz="2100" dirty="0"/>
              <a:t>In Arkansas neither the regulator, nor issuers waste time with an inundation of “providers are not available” justifications because of the way in which AID issues an objection. Objections are issued only when both of the following conditions are met </a:t>
            </a:r>
          </a:p>
          <a:p>
            <a:pPr marL="1314450" lvl="2" indent="-514350">
              <a:buFont typeface="+mj-lt"/>
              <a:buAutoNum type="arabicParenR"/>
            </a:pPr>
            <a:r>
              <a:rPr lang="en-US" sz="2000" dirty="0"/>
              <a:t>An issuer is deficient per statutory requirements in a county </a:t>
            </a:r>
            <a:r>
              <a:rPr lang="en-US" sz="2000" b="1" i="1" dirty="0"/>
              <a:t>and </a:t>
            </a:r>
          </a:p>
          <a:p>
            <a:pPr marL="1314450" lvl="2" indent="-514350">
              <a:buFont typeface="+mj-lt"/>
              <a:buAutoNum type="arabicParenR"/>
            </a:pPr>
            <a:r>
              <a:rPr lang="en-US" sz="2000" dirty="0"/>
              <a:t>Competitive data shows improvement is possible.  </a:t>
            </a:r>
          </a:p>
          <a:p>
            <a:pPr marL="1771650" lvl="3" indent="-514350"/>
            <a:r>
              <a:rPr lang="en-US" sz="1700" dirty="0"/>
              <a:t>Deficiencies of each network is compared against an “ideal network” for each provider-type built </a:t>
            </a:r>
            <a:r>
              <a:rPr lang="en-US" sz="1700" i="1" dirty="0"/>
              <a:t>by aggregating all practicing locations reported by all issuers for all providers existing in the PTNP within a provider-type</a:t>
            </a:r>
            <a:r>
              <a:rPr lang="en-US" sz="1700" dirty="0"/>
              <a:t>. </a:t>
            </a:r>
          </a:p>
          <a:p>
            <a:pPr marL="400050" lvl="1" indent="0">
              <a:buNone/>
            </a:pPr>
            <a:endParaRPr lang="en-US" sz="1800" dirty="0"/>
          </a:p>
          <a:p>
            <a:pPr marL="400050" lvl="1" indent="0">
              <a:buNone/>
            </a:pPr>
            <a:r>
              <a:rPr lang="en-US" sz="2100" dirty="0"/>
              <a:t>The </a:t>
            </a:r>
            <a:r>
              <a:rPr lang="en-US" sz="2100" i="1" dirty="0"/>
              <a:t>Isolated Outlier process</a:t>
            </a:r>
            <a:r>
              <a:rPr lang="en-US" sz="2100" dirty="0"/>
              <a:t> </a:t>
            </a:r>
            <a:r>
              <a:rPr lang="en-US" sz="2100" b="1" dirty="0"/>
              <a:t>ferrets out provider addresses that has a </a:t>
            </a:r>
            <a:r>
              <a:rPr lang="en-US" sz="2100" b="1" i="1" dirty="0"/>
              <a:t>higher likelihood </a:t>
            </a:r>
            <a:r>
              <a:rPr lang="en-US" sz="2100" b="1" dirty="0"/>
              <a:t>of incorrectly making the competing issuers look bad. If these addresses are not carefully reviewed and corrected as required, inefficiencies are introduced into the regulatory ecosystem. All competitors may waste resources researching deficiency objections that they may not have received in the first place (had incorrect outlier addresses been resolved). The regulator must then deal with all the justifications to a potentially unnecessary objection and start corresponding with the offending issuer. </a:t>
            </a:r>
          </a:p>
        </p:txBody>
      </p:sp>
      <p:sp>
        <p:nvSpPr>
          <p:cNvPr id="3" name="Slide Number Placeholder 2">
            <a:extLst>
              <a:ext uri="{FF2B5EF4-FFF2-40B4-BE49-F238E27FC236}">
                <a16:creationId xmlns:a16="http://schemas.microsoft.com/office/drawing/2014/main" id="{EA7F508A-E7E4-7CD2-CA4A-89C2673663D2}"/>
              </a:ext>
            </a:extLst>
          </p:cNvPr>
          <p:cNvSpPr>
            <a:spLocks noGrp="1"/>
          </p:cNvSpPr>
          <p:nvPr>
            <p:ph type="sldNum" sz="quarter" idx="12"/>
          </p:nvPr>
        </p:nvSpPr>
        <p:spPr/>
        <p:txBody>
          <a:bodyPr/>
          <a:lstStyle/>
          <a:p>
            <a:fld id="{62DBCB69-547C-4F68-819F-474A80AB012D}" type="slidenum">
              <a:rPr lang="en-US" smtClean="0"/>
              <a:t>16</a:t>
            </a:fld>
            <a:endParaRPr lang="en-US"/>
          </a:p>
        </p:txBody>
      </p:sp>
    </p:spTree>
    <p:extLst>
      <p:ext uri="{BB962C8B-B14F-4D97-AF65-F5344CB8AC3E}">
        <p14:creationId xmlns:p14="http://schemas.microsoft.com/office/powerpoint/2010/main" val="168276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7D8A-7552-6E80-DD47-085EA7167080}"/>
              </a:ext>
            </a:extLst>
          </p:cNvPr>
          <p:cNvSpPr>
            <a:spLocks noGrp="1"/>
          </p:cNvSpPr>
          <p:nvPr>
            <p:ph type="title"/>
          </p:nvPr>
        </p:nvSpPr>
        <p:spPr/>
        <p:txBody>
          <a:bodyPr>
            <a:normAutofit/>
          </a:bodyPr>
          <a:lstStyle/>
          <a:p>
            <a:pPr algn="l"/>
            <a:r>
              <a:rPr lang="en-US" sz="2400" dirty="0"/>
              <a:t>Isolated-Outlier Provider Location Process </a:t>
            </a:r>
          </a:p>
        </p:txBody>
      </p:sp>
      <p:sp>
        <p:nvSpPr>
          <p:cNvPr id="3" name="Slide Number Placeholder 2">
            <a:extLst>
              <a:ext uri="{FF2B5EF4-FFF2-40B4-BE49-F238E27FC236}">
                <a16:creationId xmlns:a16="http://schemas.microsoft.com/office/drawing/2014/main" id="{B3E1ABBD-1A26-19B3-B9F8-808D2CA8421A}"/>
              </a:ext>
            </a:extLst>
          </p:cNvPr>
          <p:cNvSpPr>
            <a:spLocks noGrp="1"/>
          </p:cNvSpPr>
          <p:nvPr>
            <p:ph type="sldNum" sz="quarter" idx="12"/>
          </p:nvPr>
        </p:nvSpPr>
        <p:spPr/>
        <p:txBody>
          <a:bodyPr/>
          <a:lstStyle/>
          <a:p>
            <a:fld id="{62DBCB69-547C-4F68-819F-474A80AB012D}" type="slidenum">
              <a:rPr lang="en-US" smtClean="0"/>
              <a:t>17</a:t>
            </a:fld>
            <a:endParaRPr lang="en-US"/>
          </a:p>
        </p:txBody>
      </p:sp>
      <p:sp>
        <p:nvSpPr>
          <p:cNvPr id="5" name="Rectangle 4">
            <a:extLst>
              <a:ext uri="{FF2B5EF4-FFF2-40B4-BE49-F238E27FC236}">
                <a16:creationId xmlns:a16="http://schemas.microsoft.com/office/drawing/2014/main" id="{48335F61-5202-E65E-EAC8-7D81BF00D4E4}"/>
              </a:ext>
            </a:extLst>
          </p:cNvPr>
          <p:cNvSpPr/>
          <p:nvPr/>
        </p:nvSpPr>
        <p:spPr>
          <a:xfrm>
            <a:off x="3303971" y="3811801"/>
            <a:ext cx="955881" cy="887540"/>
          </a:xfrm>
          <a:prstGeom prst="rect">
            <a:avLst/>
          </a:prstGeom>
          <a:solidFill>
            <a:schemeClr val="bg1">
              <a:alpha val="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8" name="Picture 10" descr="C:\Users\tdasgupta\AppData\Local\Microsoft\Windows\Temporary Internet Files\Content.IE5\QECY1J48\724px-Office-excel.svg[1].png">
            <a:extLst>
              <a:ext uri="{FF2B5EF4-FFF2-40B4-BE49-F238E27FC236}">
                <a16:creationId xmlns:a16="http://schemas.microsoft.com/office/drawing/2014/main" id="{E3E68A5C-3CE6-B111-CFDB-01BF02BBEE0F}"/>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26406" y="3305707"/>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DE757B-82FA-AA7C-B0C8-EF9C245C9714}"/>
              </a:ext>
            </a:extLst>
          </p:cNvPr>
          <p:cNvSpPr txBox="1"/>
          <p:nvPr/>
        </p:nvSpPr>
        <p:spPr>
          <a:xfrm>
            <a:off x="389649" y="3361806"/>
            <a:ext cx="1840211" cy="692497"/>
          </a:xfrm>
          <a:prstGeom prst="rect">
            <a:avLst/>
          </a:prstGeom>
          <a:noFill/>
        </p:spPr>
        <p:txBody>
          <a:bodyPr wrap="square" rtlCol="0">
            <a:spAutoFit/>
          </a:bodyPr>
          <a:lstStyle/>
          <a:p>
            <a:r>
              <a:rPr lang="en-US" sz="1050" b="1" dirty="0"/>
              <a:t>Current Finalized Provider Type NPI Pool (PTNP)</a:t>
            </a:r>
          </a:p>
          <a:p>
            <a:r>
              <a:rPr lang="en-US" sz="900" dirty="0"/>
              <a:t>(Provider classifications vetted by the industry)</a:t>
            </a:r>
          </a:p>
        </p:txBody>
      </p:sp>
      <p:pic>
        <p:nvPicPr>
          <p:cNvPr id="10" name="Picture 10" descr="C:\Users\tdasgupta\AppData\Local\Microsoft\Windows\Temporary Internet Files\Content.IE5\QECY1J48\724px-Office-excel.svg[1].png">
            <a:extLst>
              <a:ext uri="{FF2B5EF4-FFF2-40B4-BE49-F238E27FC236}">
                <a16:creationId xmlns:a16="http://schemas.microsoft.com/office/drawing/2014/main" id="{A86F4A73-138E-F49A-F762-DE437474D4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250" y="1694782"/>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C8A0F52-F23E-C983-DA9E-406C35EC245D}"/>
              </a:ext>
            </a:extLst>
          </p:cNvPr>
          <p:cNvSpPr txBox="1"/>
          <p:nvPr/>
        </p:nvSpPr>
        <p:spPr>
          <a:xfrm>
            <a:off x="4114958" y="1597566"/>
            <a:ext cx="3200242" cy="392415"/>
          </a:xfrm>
          <a:prstGeom prst="rect">
            <a:avLst/>
          </a:prstGeom>
          <a:noFill/>
        </p:spPr>
        <p:txBody>
          <a:bodyPr wrap="square" rtlCol="0">
            <a:spAutoFit/>
          </a:bodyPr>
          <a:lstStyle/>
          <a:p>
            <a:r>
              <a:rPr lang="en-US" sz="1050" b="1" dirty="0"/>
              <a:t>NA Template </a:t>
            </a:r>
          </a:p>
          <a:p>
            <a:r>
              <a:rPr lang="en-US" sz="900" dirty="0"/>
              <a:t>(Detailed Data. NPI &amp; Practicing locations) </a:t>
            </a:r>
          </a:p>
        </p:txBody>
      </p:sp>
      <p:cxnSp>
        <p:nvCxnSpPr>
          <p:cNvPr id="12" name="Straight Arrow Connector 11">
            <a:extLst>
              <a:ext uri="{FF2B5EF4-FFF2-40B4-BE49-F238E27FC236}">
                <a16:creationId xmlns:a16="http://schemas.microsoft.com/office/drawing/2014/main" id="{396F191E-16FF-5DDC-6C01-AC2D0E854431}"/>
              </a:ext>
            </a:extLst>
          </p:cNvPr>
          <p:cNvCxnSpPr>
            <a:cxnSpLocks/>
          </p:cNvCxnSpPr>
          <p:nvPr/>
        </p:nvCxnSpPr>
        <p:spPr>
          <a:xfrm>
            <a:off x="4020360" y="2638943"/>
            <a:ext cx="0" cy="589003"/>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F7FB35-6A1B-CF9B-C300-FE75822CDDFA}"/>
              </a:ext>
            </a:extLst>
          </p:cNvPr>
          <p:cNvSpPr txBox="1"/>
          <p:nvPr/>
        </p:nvSpPr>
        <p:spPr>
          <a:xfrm>
            <a:off x="4133586" y="2733492"/>
            <a:ext cx="2612247" cy="307777"/>
          </a:xfrm>
          <a:prstGeom prst="rect">
            <a:avLst/>
          </a:prstGeom>
          <a:noFill/>
        </p:spPr>
        <p:txBody>
          <a:bodyPr wrap="square" rtlCol="0">
            <a:spAutoFit/>
          </a:bodyPr>
          <a:lstStyle/>
          <a:p>
            <a:r>
              <a:rPr lang="en-US" sz="1400" b="1" dirty="0">
                <a:solidFill>
                  <a:srgbClr val="680000"/>
                </a:solidFill>
              </a:rPr>
              <a:t>Provider locations</a:t>
            </a:r>
          </a:p>
        </p:txBody>
      </p:sp>
      <p:cxnSp>
        <p:nvCxnSpPr>
          <p:cNvPr id="14" name="Straight Arrow Connector 13">
            <a:extLst>
              <a:ext uri="{FF2B5EF4-FFF2-40B4-BE49-F238E27FC236}">
                <a16:creationId xmlns:a16="http://schemas.microsoft.com/office/drawing/2014/main" id="{CD765CFD-EEC9-3893-5CC9-113FA2096FE5}"/>
              </a:ext>
            </a:extLst>
          </p:cNvPr>
          <p:cNvCxnSpPr>
            <a:cxnSpLocks/>
          </p:cNvCxnSpPr>
          <p:nvPr/>
        </p:nvCxnSpPr>
        <p:spPr>
          <a:xfrm>
            <a:off x="2179454" y="3648400"/>
            <a:ext cx="1196967" cy="22058"/>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6EE5CBC-DF7C-F164-1CA1-3F296730F412}"/>
              </a:ext>
            </a:extLst>
          </p:cNvPr>
          <p:cNvSpPr txBox="1"/>
          <p:nvPr/>
        </p:nvSpPr>
        <p:spPr>
          <a:xfrm>
            <a:off x="2139786" y="3104324"/>
            <a:ext cx="1617008" cy="523220"/>
          </a:xfrm>
          <a:prstGeom prst="rect">
            <a:avLst/>
          </a:prstGeom>
          <a:noFill/>
        </p:spPr>
        <p:txBody>
          <a:bodyPr wrap="square" rtlCol="0">
            <a:spAutoFit/>
          </a:bodyPr>
          <a:lstStyle/>
          <a:p>
            <a:r>
              <a:rPr lang="en-US" sz="1400" b="1" dirty="0">
                <a:solidFill>
                  <a:srgbClr val="680000"/>
                </a:solidFill>
              </a:rPr>
              <a:t>Provider classifications</a:t>
            </a:r>
          </a:p>
        </p:txBody>
      </p:sp>
      <p:pic>
        <p:nvPicPr>
          <p:cNvPr id="16" name="Picture 15" descr="Icon&#10;&#10;Description automatically generated">
            <a:extLst>
              <a:ext uri="{FF2B5EF4-FFF2-40B4-BE49-F238E27FC236}">
                <a16:creationId xmlns:a16="http://schemas.microsoft.com/office/drawing/2014/main" id="{ED377C35-6287-C0A3-994A-0EF9E0C4312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62366" y="3273093"/>
            <a:ext cx="1283393" cy="987695"/>
          </a:xfrm>
          <a:prstGeom prst="rect">
            <a:avLst/>
          </a:prstGeom>
        </p:spPr>
      </p:pic>
      <p:pic>
        <p:nvPicPr>
          <p:cNvPr id="17" name="Picture 10" descr="C:\Users\tdasgupta\AppData\Local\Microsoft\Windows\Temporary Internet Files\Content.IE5\QECY1J48\724px-Office-excel.svg[1].png">
            <a:extLst>
              <a:ext uri="{FF2B5EF4-FFF2-40B4-BE49-F238E27FC236}">
                <a16:creationId xmlns:a16="http://schemas.microsoft.com/office/drawing/2014/main" id="{757AEC5B-0DF7-7947-02F6-C1FBAA835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694" y="5316358"/>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4C638F0-AE82-BB29-A854-8B60F334390C}"/>
              </a:ext>
            </a:extLst>
          </p:cNvPr>
          <p:cNvSpPr txBox="1"/>
          <p:nvPr/>
        </p:nvSpPr>
        <p:spPr>
          <a:xfrm>
            <a:off x="3376421" y="5680502"/>
            <a:ext cx="1547992" cy="415498"/>
          </a:xfrm>
          <a:prstGeom prst="rect">
            <a:avLst/>
          </a:prstGeom>
          <a:noFill/>
        </p:spPr>
        <p:txBody>
          <a:bodyPr wrap="square" rtlCol="0">
            <a:spAutoFit/>
          </a:bodyPr>
          <a:lstStyle/>
          <a:p>
            <a:r>
              <a:rPr lang="en-US" sz="1050" b="1" dirty="0"/>
              <a:t>Outlier Address Reports</a:t>
            </a:r>
          </a:p>
          <a:p>
            <a:r>
              <a:rPr lang="en-US" sz="1050" b="1" dirty="0"/>
              <a:t>For Issuer Review</a:t>
            </a:r>
          </a:p>
        </p:txBody>
      </p:sp>
      <p:sp>
        <p:nvSpPr>
          <p:cNvPr id="19" name="TextBox 18">
            <a:extLst>
              <a:ext uri="{FF2B5EF4-FFF2-40B4-BE49-F238E27FC236}">
                <a16:creationId xmlns:a16="http://schemas.microsoft.com/office/drawing/2014/main" id="{0B533649-44A9-F87B-1EDF-8341CA7DAEBC}"/>
              </a:ext>
            </a:extLst>
          </p:cNvPr>
          <p:cNvSpPr txBox="1"/>
          <p:nvPr/>
        </p:nvSpPr>
        <p:spPr>
          <a:xfrm>
            <a:off x="2488616" y="4223418"/>
            <a:ext cx="3873371" cy="307777"/>
          </a:xfrm>
          <a:prstGeom prst="rect">
            <a:avLst/>
          </a:prstGeom>
          <a:noFill/>
        </p:spPr>
        <p:txBody>
          <a:bodyPr wrap="square" rtlCol="0">
            <a:spAutoFit/>
          </a:bodyPr>
          <a:lstStyle/>
          <a:p>
            <a:r>
              <a:rPr lang="en-US" sz="1400" b="1" dirty="0"/>
              <a:t>AID’s Isolated-Outlier provider location detection </a:t>
            </a:r>
          </a:p>
        </p:txBody>
      </p:sp>
      <p:cxnSp>
        <p:nvCxnSpPr>
          <p:cNvPr id="20" name="Straight Arrow Connector 19">
            <a:extLst>
              <a:ext uri="{FF2B5EF4-FFF2-40B4-BE49-F238E27FC236}">
                <a16:creationId xmlns:a16="http://schemas.microsoft.com/office/drawing/2014/main" id="{6431AFCF-7466-0990-A61A-E9EBA09DDF37}"/>
              </a:ext>
            </a:extLst>
          </p:cNvPr>
          <p:cNvCxnSpPr>
            <a:cxnSpLocks/>
          </p:cNvCxnSpPr>
          <p:nvPr/>
        </p:nvCxnSpPr>
        <p:spPr>
          <a:xfrm>
            <a:off x="4048684" y="4532828"/>
            <a:ext cx="0" cy="750369"/>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7932D2-BE74-15A8-098D-BBB433B30ED6}"/>
              </a:ext>
            </a:extLst>
          </p:cNvPr>
          <p:cNvSpPr txBox="1"/>
          <p:nvPr/>
        </p:nvSpPr>
        <p:spPr>
          <a:xfrm>
            <a:off x="4105671" y="4648215"/>
            <a:ext cx="1657439" cy="307777"/>
          </a:xfrm>
          <a:prstGeom prst="rect">
            <a:avLst/>
          </a:prstGeom>
          <a:noFill/>
        </p:spPr>
        <p:txBody>
          <a:bodyPr wrap="square" rtlCol="0">
            <a:spAutoFit/>
          </a:bodyPr>
          <a:lstStyle/>
          <a:p>
            <a:r>
              <a:rPr lang="en-US" sz="1400" b="1" dirty="0">
                <a:solidFill>
                  <a:srgbClr val="680000"/>
                </a:solidFill>
              </a:rPr>
              <a:t>Outlier Addresses</a:t>
            </a:r>
          </a:p>
        </p:txBody>
      </p:sp>
      <p:sp>
        <p:nvSpPr>
          <p:cNvPr id="22" name="TextBox 21">
            <a:extLst>
              <a:ext uri="{FF2B5EF4-FFF2-40B4-BE49-F238E27FC236}">
                <a16:creationId xmlns:a16="http://schemas.microsoft.com/office/drawing/2014/main" id="{26A5AE12-4318-6005-6621-EB789D5A6753}"/>
              </a:ext>
            </a:extLst>
          </p:cNvPr>
          <p:cNvSpPr txBox="1"/>
          <p:nvPr/>
        </p:nvSpPr>
        <p:spPr>
          <a:xfrm rot="21104068">
            <a:off x="2967634" y="5298971"/>
            <a:ext cx="1524000" cy="461665"/>
          </a:xfrm>
          <a:prstGeom prst="rect">
            <a:avLst/>
          </a:prstGeom>
          <a:noFill/>
        </p:spPr>
        <p:txBody>
          <a:bodyPr wrap="square" rtlCol="0">
            <a:spAutoFit/>
          </a:bodyPr>
          <a:lstStyle/>
          <a:p>
            <a:r>
              <a:rPr lang="en-US" sz="1200" dirty="0">
                <a:solidFill>
                  <a:srgbClr val="680000"/>
                </a:solidFill>
                <a:latin typeface="Stencil" panose="040409050D0802020404" pitchFamily="82" charset="0"/>
              </a:rPr>
              <a:t>Customized for each issuer</a:t>
            </a:r>
          </a:p>
        </p:txBody>
      </p:sp>
      <p:pic>
        <p:nvPicPr>
          <p:cNvPr id="23" name="Picture 10" descr="C:\Users\tdasgupta\AppData\Local\Microsoft\Windows\Temporary Internet Files\Content.IE5\QECY1J48\724px-Office-excel.svg[1].png">
            <a:extLst>
              <a:ext uri="{FF2B5EF4-FFF2-40B4-BE49-F238E27FC236}">
                <a16:creationId xmlns:a16="http://schemas.microsoft.com/office/drawing/2014/main" id="{25827570-3B96-83C1-224C-A2E64AC6B2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650" y="1847182"/>
            <a:ext cx="450350" cy="6369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tdasgupta\AppData\Local\Microsoft\Windows\Temporary Internet Files\Content.IE5\QECY1J48\724px-Office-excel.svg[1].png">
            <a:extLst>
              <a:ext uri="{FF2B5EF4-FFF2-40B4-BE49-F238E27FC236}">
                <a16:creationId xmlns:a16="http://schemas.microsoft.com/office/drawing/2014/main" id="{3CFEB9EF-EC77-6CEB-5E2D-10CE613850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3050" y="1999582"/>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FE77FF0-F795-16CC-38A3-AE166D5ED2E3}"/>
              </a:ext>
            </a:extLst>
          </p:cNvPr>
          <p:cNvSpPr txBox="1"/>
          <p:nvPr/>
        </p:nvSpPr>
        <p:spPr>
          <a:xfrm>
            <a:off x="5334000" y="5136812"/>
            <a:ext cx="3352800" cy="1446550"/>
          </a:xfrm>
          <a:prstGeom prst="rect">
            <a:avLst/>
          </a:prstGeom>
          <a:noFill/>
          <a:ln>
            <a:solidFill>
              <a:schemeClr val="tx1"/>
            </a:solidFill>
          </a:ln>
        </p:spPr>
        <p:txBody>
          <a:bodyPr wrap="square" rtlCol="0">
            <a:spAutoFit/>
          </a:bodyPr>
          <a:lstStyle/>
          <a:p>
            <a:r>
              <a:rPr lang="en-US" b="1" i="1" u="sng" dirty="0"/>
              <a:t>Issuers responsibility</a:t>
            </a:r>
          </a:p>
          <a:p>
            <a:r>
              <a:rPr lang="en-US" sz="1400" b="1" dirty="0"/>
              <a:t>Review reports carefully and update provider databases as necessary. Perform this in a timely manner so that the NA data submitted for certification review has these corrections.</a:t>
            </a:r>
          </a:p>
        </p:txBody>
      </p:sp>
    </p:spTree>
    <p:extLst>
      <p:ext uri="{BB962C8B-B14F-4D97-AF65-F5344CB8AC3E}">
        <p14:creationId xmlns:p14="http://schemas.microsoft.com/office/powerpoint/2010/main" val="262910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8" grpId="0"/>
      <p:bldP spid="19" grpId="0"/>
      <p:bldP spid="21" grpId="0"/>
      <p:bldP spid="22"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A407-FE62-922A-BE12-83A13F5243D3}"/>
              </a:ext>
            </a:extLst>
          </p:cNvPr>
          <p:cNvSpPr>
            <a:spLocks noGrp="1"/>
          </p:cNvSpPr>
          <p:nvPr>
            <p:ph type="title"/>
          </p:nvPr>
        </p:nvSpPr>
        <p:spPr>
          <a:xfrm>
            <a:off x="152400" y="210675"/>
            <a:ext cx="8229600" cy="1143000"/>
          </a:xfrm>
        </p:spPr>
        <p:txBody>
          <a:bodyPr>
            <a:normAutofit/>
          </a:bodyPr>
          <a:lstStyle/>
          <a:p>
            <a:pPr algn="l"/>
            <a:r>
              <a:rPr lang="en-US" sz="2400" dirty="0"/>
              <a:t>Unresolved Isolated Outliers are highlighted</a:t>
            </a:r>
            <a:br>
              <a:rPr lang="en-US" sz="2400" dirty="0"/>
            </a:br>
            <a:r>
              <a:rPr lang="en-US" sz="2400" dirty="0"/>
              <a:t>in Objection Visualizations </a:t>
            </a:r>
          </a:p>
        </p:txBody>
      </p:sp>
      <p:sp>
        <p:nvSpPr>
          <p:cNvPr id="3" name="Slide Number Placeholder 2">
            <a:extLst>
              <a:ext uri="{FF2B5EF4-FFF2-40B4-BE49-F238E27FC236}">
                <a16:creationId xmlns:a16="http://schemas.microsoft.com/office/drawing/2014/main" id="{7A7FD1A6-4CF4-3644-FA41-0BF7D703952D}"/>
              </a:ext>
            </a:extLst>
          </p:cNvPr>
          <p:cNvSpPr>
            <a:spLocks noGrp="1"/>
          </p:cNvSpPr>
          <p:nvPr>
            <p:ph type="sldNum" sz="quarter" idx="12"/>
          </p:nvPr>
        </p:nvSpPr>
        <p:spPr/>
        <p:txBody>
          <a:bodyPr/>
          <a:lstStyle/>
          <a:p>
            <a:fld id="{62DBCB69-547C-4F68-819F-474A80AB012D}" type="slidenum">
              <a:rPr lang="en-US" smtClean="0"/>
              <a:t>18</a:t>
            </a:fld>
            <a:endParaRPr lang="en-US"/>
          </a:p>
        </p:txBody>
      </p:sp>
      <p:pic>
        <p:nvPicPr>
          <p:cNvPr id="5" name="Picture 4" descr="Diagram&#10;&#10;AI-generated content may be incorrect.">
            <a:extLst>
              <a:ext uri="{FF2B5EF4-FFF2-40B4-BE49-F238E27FC236}">
                <a16:creationId xmlns:a16="http://schemas.microsoft.com/office/drawing/2014/main" id="{7D54F2B5-EE3C-28D7-A8F4-57912B4E5A84}"/>
              </a:ext>
            </a:extLst>
          </p:cNvPr>
          <p:cNvPicPr>
            <a:picLocks noChangeAspect="1"/>
          </p:cNvPicPr>
          <p:nvPr/>
        </p:nvPicPr>
        <p:blipFill>
          <a:blip r:embed="rId2"/>
          <a:stretch>
            <a:fillRect/>
          </a:stretch>
        </p:blipFill>
        <p:spPr>
          <a:xfrm>
            <a:off x="22634" y="1585394"/>
            <a:ext cx="9144000" cy="5391943"/>
          </a:xfrm>
          <a:prstGeom prst="rect">
            <a:avLst/>
          </a:prstGeom>
        </p:spPr>
      </p:pic>
      <p:pic>
        <p:nvPicPr>
          <p:cNvPr id="7" name="Picture 6" descr="Icon&#10;&#10;AI-generated content may be incorrect.">
            <a:extLst>
              <a:ext uri="{FF2B5EF4-FFF2-40B4-BE49-F238E27FC236}">
                <a16:creationId xmlns:a16="http://schemas.microsoft.com/office/drawing/2014/main" id="{8326A083-C8BC-097D-6FF4-B1E029F0D91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5924728" y="4223138"/>
            <a:ext cx="1256943" cy="1256943"/>
          </a:xfrm>
          <a:prstGeom prst="rect">
            <a:avLst/>
          </a:prstGeom>
        </p:spPr>
      </p:pic>
      <p:sp>
        <p:nvSpPr>
          <p:cNvPr id="9" name="Thought Bubble: Cloud 8">
            <a:extLst>
              <a:ext uri="{FF2B5EF4-FFF2-40B4-BE49-F238E27FC236}">
                <a16:creationId xmlns:a16="http://schemas.microsoft.com/office/drawing/2014/main" id="{CB111197-ACC5-F0FD-D162-68CA1E39D16E}"/>
              </a:ext>
            </a:extLst>
          </p:cNvPr>
          <p:cNvSpPr/>
          <p:nvPr/>
        </p:nvSpPr>
        <p:spPr>
          <a:xfrm>
            <a:off x="3962400" y="1524005"/>
            <a:ext cx="3505200" cy="1828795"/>
          </a:xfrm>
          <a:prstGeom prst="cloudCallout">
            <a:avLst>
              <a:gd name="adj1" fmla="val 17670"/>
              <a:gd name="adj2" fmla="val 9055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rgbClr val="680000"/>
                </a:solidFill>
              </a:rPr>
              <a:t>Outliers! Let’s check if someone goofed up creating problems for us in 3 counties! </a:t>
            </a:r>
          </a:p>
        </p:txBody>
      </p:sp>
      <p:cxnSp>
        <p:nvCxnSpPr>
          <p:cNvPr id="11" name="Straight Arrow Connector 10">
            <a:extLst>
              <a:ext uri="{FF2B5EF4-FFF2-40B4-BE49-F238E27FC236}">
                <a16:creationId xmlns:a16="http://schemas.microsoft.com/office/drawing/2014/main" id="{98791F4B-E17C-468C-D295-2213B3BDE258}"/>
              </a:ext>
            </a:extLst>
          </p:cNvPr>
          <p:cNvCxnSpPr>
            <a:cxnSpLocks/>
          </p:cNvCxnSpPr>
          <p:nvPr/>
        </p:nvCxnSpPr>
        <p:spPr>
          <a:xfrm flipH="1">
            <a:off x="5334000" y="5181600"/>
            <a:ext cx="59072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44B8C6-332F-3ED7-8B14-E5B5941727FC}"/>
              </a:ext>
            </a:extLst>
          </p:cNvPr>
          <p:cNvCxnSpPr>
            <a:cxnSpLocks/>
          </p:cNvCxnSpPr>
          <p:nvPr/>
        </p:nvCxnSpPr>
        <p:spPr>
          <a:xfrm flipH="1">
            <a:off x="4953000" y="5181600"/>
            <a:ext cx="990600" cy="838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CDAD69D-9FD6-4AA6-8D1D-EA17F008CC5F}"/>
              </a:ext>
            </a:extLst>
          </p:cNvPr>
          <p:cNvSpPr txBox="1"/>
          <p:nvPr/>
        </p:nvSpPr>
        <p:spPr>
          <a:xfrm>
            <a:off x="5629364" y="5493948"/>
            <a:ext cx="2133600" cy="307777"/>
          </a:xfrm>
          <a:prstGeom prst="rect">
            <a:avLst/>
          </a:prstGeom>
          <a:noFill/>
        </p:spPr>
        <p:txBody>
          <a:bodyPr wrap="square" rtlCol="0">
            <a:spAutoFit/>
          </a:bodyPr>
          <a:lstStyle/>
          <a:p>
            <a:r>
              <a:rPr lang="en-US" sz="1400" b="1" dirty="0"/>
              <a:t>Issuer receiving Objection</a:t>
            </a:r>
          </a:p>
        </p:txBody>
      </p:sp>
      <p:pic>
        <p:nvPicPr>
          <p:cNvPr id="1028" name="Picture 4" descr="Neutral Face Emoji - Copy &amp; Paste or Download PNG, glTF | IconScout">
            <a:extLst>
              <a:ext uri="{FF2B5EF4-FFF2-40B4-BE49-F238E27FC236}">
                <a16:creationId xmlns:a16="http://schemas.microsoft.com/office/drawing/2014/main" id="{72195AE1-980E-342E-227D-CF05275A15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21" y="5029204"/>
            <a:ext cx="1828796" cy="182879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99AD1F21-F366-6BEA-AFD4-EB5E7BC4025F}"/>
              </a:ext>
            </a:extLst>
          </p:cNvPr>
          <p:cNvCxnSpPr>
            <a:cxnSpLocks/>
          </p:cNvCxnSpPr>
          <p:nvPr/>
        </p:nvCxnSpPr>
        <p:spPr>
          <a:xfrm flipV="1">
            <a:off x="1752600" y="4909867"/>
            <a:ext cx="533404" cy="4241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hought Bubble: Cloud 25">
            <a:extLst>
              <a:ext uri="{FF2B5EF4-FFF2-40B4-BE49-F238E27FC236}">
                <a16:creationId xmlns:a16="http://schemas.microsoft.com/office/drawing/2014/main" id="{149254D4-E946-7A54-0EBF-66C8B9280ABC}"/>
              </a:ext>
            </a:extLst>
          </p:cNvPr>
          <p:cNvSpPr/>
          <p:nvPr/>
        </p:nvSpPr>
        <p:spPr>
          <a:xfrm>
            <a:off x="0" y="3124200"/>
            <a:ext cx="2667000" cy="1402037"/>
          </a:xfrm>
          <a:prstGeom prst="cloudCallout">
            <a:avLst>
              <a:gd name="adj1" fmla="val 7597"/>
              <a:gd name="adj2" fmla="val 1073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solidFill>
              </a:rPr>
              <a:t>Hmmm! That could be  my Polk County solution… </a:t>
            </a:r>
          </a:p>
        </p:txBody>
      </p:sp>
    </p:spTree>
    <p:extLst>
      <p:ext uri="{BB962C8B-B14F-4D97-AF65-F5344CB8AC3E}">
        <p14:creationId xmlns:p14="http://schemas.microsoft.com/office/powerpoint/2010/main" val="358027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269E-9DB8-5401-9E8D-27D7E4A0DAC6}"/>
              </a:ext>
            </a:extLst>
          </p:cNvPr>
          <p:cNvSpPr>
            <a:spLocks noGrp="1"/>
          </p:cNvSpPr>
          <p:nvPr>
            <p:ph type="title"/>
          </p:nvPr>
        </p:nvSpPr>
        <p:spPr/>
        <p:txBody>
          <a:bodyPr>
            <a:normAutofit fontScale="90000"/>
          </a:bodyPr>
          <a:lstStyle/>
          <a:p>
            <a:pPr algn="l"/>
            <a:r>
              <a:rPr lang="en-US" dirty="0"/>
              <a:t>Issuer responsibilities in  </a:t>
            </a:r>
            <a:br>
              <a:rPr lang="en-US" dirty="0"/>
            </a:br>
            <a:r>
              <a:rPr lang="en-US" dirty="0"/>
              <a:t>Isolated Outliers processing</a:t>
            </a:r>
          </a:p>
        </p:txBody>
      </p:sp>
      <p:sp>
        <p:nvSpPr>
          <p:cNvPr id="5" name="Content Placeholder 4">
            <a:extLst>
              <a:ext uri="{FF2B5EF4-FFF2-40B4-BE49-F238E27FC236}">
                <a16:creationId xmlns:a16="http://schemas.microsoft.com/office/drawing/2014/main" id="{045615A4-3534-A99D-DDA5-3256201C6464}"/>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Submit </a:t>
            </a:r>
            <a:r>
              <a:rPr lang="en-US" b="1" dirty="0"/>
              <a:t>PY2027</a:t>
            </a:r>
            <a:r>
              <a:rPr lang="en-US" dirty="0"/>
              <a:t> provider practicing location data no later than </a:t>
            </a:r>
            <a:r>
              <a:rPr lang="en-US" strike="sngStrike" dirty="0">
                <a:solidFill>
                  <a:srgbClr val="FF0000"/>
                </a:solidFill>
              </a:rPr>
              <a:t>Thursday March 26</a:t>
            </a:r>
            <a:r>
              <a:rPr lang="en-US" dirty="0"/>
              <a:t> </a:t>
            </a:r>
            <a:r>
              <a:rPr lang="en-US" b="1" dirty="0"/>
              <a:t>Monday, March 23, 2026.</a:t>
            </a:r>
          </a:p>
          <a:p>
            <a:pPr marL="914400" lvl="1" indent="-514350">
              <a:buFont typeface="+mj-lt"/>
              <a:buAutoNum type="alphaLcParenR"/>
            </a:pPr>
            <a:r>
              <a:rPr lang="en-US" sz="1900" dirty="0"/>
              <a:t>The data submitted should be as close to, if not identical to the PY2027 data that would be submitted in SERFF around mid-May for  Certification.</a:t>
            </a:r>
          </a:p>
          <a:p>
            <a:pPr marL="914400" lvl="1" indent="-514350">
              <a:buFont typeface="+mj-lt"/>
              <a:buAutoNum type="alphaLcParenR"/>
            </a:pPr>
            <a:r>
              <a:rPr lang="en-US" sz="1900" dirty="0"/>
              <a:t>Use CMS-CCIIO’s PY2026 Network Adequacy template as the PY2027 templates from CMS-CCIIO may not be available. Rename the template suitably identifying your company/group (suggested &lt;NAIC Code&gt;-&lt;Abbreviated Company Name&gt;-NetworkAdequacyTemplate.xlsm).</a:t>
            </a:r>
          </a:p>
          <a:p>
            <a:pPr marL="914400" lvl="1" indent="-514350">
              <a:buFont typeface="+mj-lt"/>
              <a:buAutoNum type="alphaLcParenR"/>
            </a:pPr>
            <a:r>
              <a:rPr lang="en-US" sz="1900" dirty="0"/>
              <a:t>Upload this data to the AID file upload </a:t>
            </a:r>
            <a:r>
              <a:rPr lang="en-US" sz="1900" dirty="0" err="1"/>
              <a:t>url</a:t>
            </a:r>
            <a:r>
              <a:rPr lang="en-US" sz="1900" dirty="0"/>
              <a:t> </a:t>
            </a:r>
            <a:r>
              <a:rPr lang="en-US" sz="1900" dirty="0">
                <a:hlinkClick r:id="rId2"/>
              </a:rPr>
              <a:t>https://rhld.insurance.arkansas.gov/NAProvidersUpload</a:t>
            </a:r>
            <a:r>
              <a:rPr lang="en-US" sz="1900" dirty="0"/>
              <a:t>. Please </a:t>
            </a:r>
            <a:r>
              <a:rPr lang="en-US" dirty="0"/>
              <a:t>notify your Compliance Officer when done</a:t>
            </a:r>
            <a:r>
              <a:rPr lang="en-US" sz="1900" dirty="0"/>
              <a:t>.</a:t>
            </a:r>
          </a:p>
          <a:p>
            <a:pPr marL="400050" lvl="1" indent="0">
              <a:buNone/>
            </a:pPr>
            <a:endParaRPr lang="en-US" sz="1900" dirty="0"/>
          </a:p>
          <a:p>
            <a:pPr marL="400050" lvl="1" indent="0">
              <a:buNone/>
            </a:pPr>
            <a:endParaRPr lang="en-US" sz="1900" dirty="0"/>
          </a:p>
          <a:p>
            <a:pPr marL="514350" indent="-514350">
              <a:buFont typeface="+mj-lt"/>
              <a:buAutoNum type="arabicPeriod"/>
            </a:pPr>
            <a:r>
              <a:rPr lang="en-US" dirty="0"/>
              <a:t>After AID furnishes in the </a:t>
            </a:r>
            <a:r>
              <a:rPr lang="en-US" i="1" dirty="0"/>
              <a:t>Isolated Outlier reports </a:t>
            </a:r>
            <a:r>
              <a:rPr lang="en-US" dirty="0"/>
              <a:t>customized for each issuer/issuer group, carefully review each provider address for accuracy/currency  and update provider databases as necessary. Perform this in a timely manner so that the NA data submitted for certification review around mid-May reflects these corrections.</a:t>
            </a:r>
          </a:p>
          <a:p>
            <a:pPr marL="914400" lvl="1" indent="-514350">
              <a:buFont typeface="+mj-lt"/>
              <a:buAutoNum type="alphaLcParenR"/>
            </a:pPr>
            <a:r>
              <a:rPr lang="en-US" sz="1900" dirty="0"/>
              <a:t>For enabling the issuers to complete the above, AID has committed to making available the </a:t>
            </a:r>
            <a:r>
              <a:rPr lang="en-US" sz="1900" i="1" dirty="0"/>
              <a:t>Isolated Outlier reports</a:t>
            </a:r>
            <a:r>
              <a:rPr lang="en-US" sz="1900" dirty="0"/>
              <a:t> to the issuers on or before </a:t>
            </a:r>
            <a:r>
              <a:rPr lang="en-US" sz="1900" b="1" dirty="0"/>
              <a:t>Monday, April 6, 2026</a:t>
            </a:r>
            <a:r>
              <a:rPr lang="en-US" sz="1900" dirty="0"/>
              <a:t>.</a:t>
            </a:r>
          </a:p>
          <a:p>
            <a:pPr marL="400050" lvl="1" indent="0">
              <a:buNone/>
            </a:pPr>
            <a:r>
              <a:rPr lang="en-US" sz="1900" dirty="0"/>
              <a:t>   </a:t>
            </a:r>
          </a:p>
          <a:p>
            <a:pPr marL="514350" indent="-514350">
              <a:buFont typeface="+mj-lt"/>
              <a:buAutoNum type="arabicPeriod"/>
            </a:pPr>
            <a:endParaRPr lang="en-US" dirty="0"/>
          </a:p>
          <a:p>
            <a:pPr marL="400050" lvl="1" indent="0">
              <a:buNone/>
            </a:pPr>
            <a:endParaRPr lang="en-US" dirty="0"/>
          </a:p>
        </p:txBody>
      </p:sp>
      <p:sp>
        <p:nvSpPr>
          <p:cNvPr id="3" name="Slide Number Placeholder 2">
            <a:extLst>
              <a:ext uri="{FF2B5EF4-FFF2-40B4-BE49-F238E27FC236}">
                <a16:creationId xmlns:a16="http://schemas.microsoft.com/office/drawing/2014/main" id="{44AA6960-1DC0-5C69-6C3B-EB6A8371EE89}"/>
              </a:ext>
            </a:extLst>
          </p:cNvPr>
          <p:cNvSpPr>
            <a:spLocks noGrp="1"/>
          </p:cNvSpPr>
          <p:nvPr>
            <p:ph type="sldNum" sz="quarter" idx="12"/>
          </p:nvPr>
        </p:nvSpPr>
        <p:spPr/>
        <p:txBody>
          <a:bodyPr/>
          <a:lstStyle/>
          <a:p>
            <a:fld id="{62DBCB69-547C-4F68-819F-474A80AB012D}" type="slidenum">
              <a:rPr lang="en-US" smtClean="0"/>
              <a:t>19</a:t>
            </a:fld>
            <a:endParaRPr lang="en-US"/>
          </a:p>
        </p:txBody>
      </p:sp>
    </p:spTree>
    <p:extLst>
      <p:ext uri="{BB962C8B-B14F-4D97-AF65-F5344CB8AC3E}">
        <p14:creationId xmlns:p14="http://schemas.microsoft.com/office/powerpoint/2010/main" val="41524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900BE-2279-DE8D-9AC4-3585A6705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C1B47-0243-5A97-3D9B-6A68732E67D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529AE11-E6BF-183C-9AC1-F2AED3164563}"/>
              </a:ext>
            </a:extLst>
          </p:cNvPr>
          <p:cNvSpPr>
            <a:spLocks noGrp="1"/>
          </p:cNvSpPr>
          <p:nvPr>
            <p:ph idx="1"/>
          </p:nvPr>
        </p:nvSpPr>
        <p:spPr/>
        <p:txBody>
          <a:bodyPr>
            <a:normAutofit lnSpcReduction="10000"/>
          </a:bodyPr>
          <a:lstStyle/>
          <a:p>
            <a:pPr lvl="0"/>
            <a:r>
              <a:rPr lang="en-US" dirty="0"/>
              <a:t>Introductions &amp; Housekeeping.</a:t>
            </a:r>
          </a:p>
          <a:p>
            <a:pPr lvl="0"/>
            <a:r>
              <a:rPr lang="en-US" dirty="0"/>
              <a:t>Overview of where we are.</a:t>
            </a:r>
          </a:p>
          <a:p>
            <a:pPr lvl="1"/>
            <a:r>
              <a:rPr lang="en-US" dirty="0"/>
              <a:t>Timeline.</a:t>
            </a:r>
          </a:p>
          <a:p>
            <a:pPr lvl="1"/>
            <a:r>
              <a:rPr lang="en-US" dirty="0"/>
              <a:t>PBM Updates.</a:t>
            </a:r>
          </a:p>
          <a:p>
            <a:pPr lvl="0"/>
            <a:r>
              <a:rPr lang="en-US" dirty="0"/>
              <a:t>Provider Address Quality Precheck.</a:t>
            </a:r>
          </a:p>
          <a:p>
            <a:pPr lvl="1"/>
            <a:r>
              <a:rPr lang="en-US" dirty="0"/>
              <a:t>Recap of the Isolated Provider Location Outlier process. </a:t>
            </a:r>
          </a:p>
          <a:p>
            <a:pPr lvl="1"/>
            <a:r>
              <a:rPr lang="en-US" dirty="0"/>
              <a:t>Objection Feedback. </a:t>
            </a:r>
          </a:p>
          <a:p>
            <a:pPr lvl="0"/>
            <a:r>
              <a:rPr lang="en-US" dirty="0"/>
              <a:t>What’s different in the Current Finalized PTNP?</a:t>
            </a:r>
          </a:p>
          <a:p>
            <a:r>
              <a:rPr lang="en-US" dirty="0"/>
              <a:t>PTNP 2026 Round 1</a:t>
            </a:r>
            <a:r>
              <a:rPr lang="en-US" sz="3200" dirty="0"/>
              <a:t> </a:t>
            </a:r>
            <a:r>
              <a:rPr lang="en-US" dirty="0"/>
              <a:t>data maintenance process .</a:t>
            </a:r>
            <a:endParaRPr lang="en-US" sz="3200" dirty="0"/>
          </a:p>
          <a:p>
            <a:pPr lvl="1"/>
            <a:r>
              <a:rPr lang="en-US" dirty="0"/>
              <a:t>Some observations from the last round. </a:t>
            </a:r>
            <a:endParaRPr lang="en-US" sz="2800" dirty="0"/>
          </a:p>
          <a:p>
            <a:pPr lvl="1"/>
            <a:r>
              <a:rPr lang="en-US" dirty="0"/>
              <a:t>Significance &amp; Deadlines.</a:t>
            </a:r>
          </a:p>
          <a:p>
            <a:pPr lvl="0"/>
            <a:r>
              <a:rPr lang="en-US" dirty="0"/>
              <a:t>Q&amp;A</a:t>
            </a:r>
            <a:endParaRPr lang="en-US" sz="3200" dirty="0"/>
          </a:p>
          <a:p>
            <a:endParaRPr lang="en-US" sz="2400" b="1" dirty="0"/>
          </a:p>
          <a:p>
            <a:endParaRPr lang="en-US" dirty="0"/>
          </a:p>
        </p:txBody>
      </p:sp>
      <p:sp>
        <p:nvSpPr>
          <p:cNvPr id="4" name="Slide Number Placeholder 3">
            <a:extLst>
              <a:ext uri="{FF2B5EF4-FFF2-40B4-BE49-F238E27FC236}">
                <a16:creationId xmlns:a16="http://schemas.microsoft.com/office/drawing/2014/main" id="{EDFE3120-9D2D-4642-D96E-5D79F860FECD}"/>
              </a:ext>
            </a:extLst>
          </p:cNvPr>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18910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ACF3-4CEB-9DAD-7775-2D1EC3BEE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02A84-5C20-2AD4-CE9D-5C9D047C54F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7FA2E8A-4BF9-C2B9-7D89-D09857D3FFD9}"/>
              </a:ext>
            </a:extLst>
          </p:cNvPr>
          <p:cNvSpPr>
            <a:spLocks noGrp="1"/>
          </p:cNvSpPr>
          <p:nvPr>
            <p:ph idx="1"/>
          </p:nvPr>
        </p:nvSpPr>
        <p:spPr/>
        <p:txBody>
          <a:bodyPr>
            <a:normAutofit lnSpcReduction="10000"/>
          </a:bodyPr>
          <a:lstStyle/>
          <a:p>
            <a:pPr lvl="0"/>
            <a:r>
              <a:rPr lang="en-US" dirty="0">
                <a:solidFill>
                  <a:schemeClr val="bg1">
                    <a:lumMod val="65000"/>
                  </a:schemeClr>
                </a:solidFill>
              </a:rPr>
              <a:t>Introductions &amp; Housekeeping.</a:t>
            </a:r>
          </a:p>
          <a:p>
            <a:pPr lvl="0"/>
            <a:r>
              <a:rPr lang="en-US" dirty="0">
                <a:solidFill>
                  <a:schemeClr val="bg1">
                    <a:lumMod val="65000"/>
                  </a:schemeClr>
                </a:solidFill>
              </a:rPr>
              <a:t>Overview of where we are.</a:t>
            </a:r>
          </a:p>
          <a:p>
            <a:pPr lvl="1"/>
            <a:r>
              <a:rPr lang="en-US" dirty="0">
                <a:solidFill>
                  <a:schemeClr val="bg1">
                    <a:lumMod val="65000"/>
                  </a:schemeClr>
                </a:solidFill>
              </a:rPr>
              <a:t>Timeline.</a:t>
            </a:r>
          </a:p>
          <a:p>
            <a:pPr lvl="1"/>
            <a:r>
              <a:rPr lang="en-US" dirty="0">
                <a:solidFill>
                  <a:schemeClr val="bg1">
                    <a:lumMod val="65000"/>
                  </a:schemeClr>
                </a:solidFill>
              </a:rPr>
              <a:t>PBM Updates.</a:t>
            </a:r>
          </a:p>
          <a:p>
            <a:pPr lvl="0"/>
            <a:r>
              <a:rPr lang="en-US" dirty="0"/>
              <a:t>Provider Address Quality Precheck.</a:t>
            </a:r>
          </a:p>
          <a:p>
            <a:pPr lvl="1"/>
            <a:r>
              <a:rPr lang="en-US" dirty="0">
                <a:solidFill>
                  <a:schemeClr val="bg1">
                    <a:lumMod val="65000"/>
                  </a:schemeClr>
                </a:solidFill>
              </a:rPr>
              <a:t>Recap of the Isolated Provider Location Outlier process. </a:t>
            </a:r>
          </a:p>
          <a:p>
            <a:pPr lvl="1"/>
            <a:r>
              <a:rPr lang="en-US" dirty="0"/>
              <a:t>Objection Feedback. </a:t>
            </a:r>
          </a:p>
          <a:p>
            <a:pPr lvl="0"/>
            <a:r>
              <a:rPr lang="en-US" dirty="0">
                <a:solidFill>
                  <a:schemeClr val="bg1">
                    <a:lumMod val="65000"/>
                  </a:schemeClr>
                </a:solidFill>
              </a:rPr>
              <a:t>What’s different in the Current Finalized PTNP?</a:t>
            </a:r>
          </a:p>
          <a:p>
            <a:r>
              <a:rPr lang="en-US" dirty="0">
                <a:solidFill>
                  <a:schemeClr val="bg1">
                    <a:lumMod val="65000"/>
                  </a:schemeClr>
                </a:solidFill>
              </a:rPr>
              <a:t>PTNP 2026 Round 1</a:t>
            </a:r>
            <a:r>
              <a:rPr lang="en-US" sz="3200" dirty="0">
                <a:solidFill>
                  <a:schemeClr val="bg1">
                    <a:lumMod val="65000"/>
                  </a:schemeClr>
                </a:solidFill>
              </a:rPr>
              <a:t> </a:t>
            </a:r>
            <a:r>
              <a:rPr lang="en-US" dirty="0">
                <a:solidFill>
                  <a:schemeClr val="bg1">
                    <a:lumMod val="65000"/>
                  </a:schemeClr>
                </a:solidFill>
              </a:rPr>
              <a:t>data maintenance process .</a:t>
            </a:r>
            <a:endParaRPr lang="en-US" sz="3200" dirty="0">
              <a:solidFill>
                <a:schemeClr val="bg1">
                  <a:lumMod val="65000"/>
                </a:schemeClr>
              </a:solidFill>
            </a:endParaRPr>
          </a:p>
          <a:p>
            <a:pPr lvl="1"/>
            <a:r>
              <a:rPr lang="en-US" dirty="0">
                <a:solidFill>
                  <a:schemeClr val="bg1">
                    <a:lumMod val="65000"/>
                  </a:schemeClr>
                </a:solidFill>
              </a:rPr>
              <a:t>Some observations from the last round. </a:t>
            </a:r>
            <a:endParaRPr lang="en-US" sz="2800" dirty="0">
              <a:solidFill>
                <a:schemeClr val="bg1">
                  <a:lumMod val="65000"/>
                </a:schemeClr>
              </a:solidFill>
            </a:endParaRPr>
          </a:p>
          <a:p>
            <a:pPr lvl="1"/>
            <a:r>
              <a:rPr lang="en-US" dirty="0">
                <a:solidFill>
                  <a:schemeClr val="bg1">
                    <a:lumMod val="65000"/>
                  </a:schemeClr>
                </a:solidFill>
              </a:rPr>
              <a:t>Significance &amp; Deadlines.</a:t>
            </a:r>
          </a:p>
          <a:p>
            <a:pPr lvl="0"/>
            <a:r>
              <a:rPr lang="en-US" dirty="0">
                <a:solidFill>
                  <a:schemeClr val="bg1">
                    <a:lumMod val="65000"/>
                  </a:schemeClr>
                </a:solidFill>
              </a:rPr>
              <a:t>Q&amp;A</a:t>
            </a:r>
            <a:endParaRPr lang="en-US" sz="3200" dirty="0">
              <a:solidFill>
                <a:schemeClr val="bg1">
                  <a:lumMod val="65000"/>
                </a:schemeClr>
              </a:solidFill>
            </a:endParaRPr>
          </a:p>
          <a:p>
            <a:endParaRPr lang="en-US" sz="2400" b="1" dirty="0"/>
          </a:p>
          <a:p>
            <a:endParaRPr lang="en-US" dirty="0"/>
          </a:p>
        </p:txBody>
      </p:sp>
      <p:sp>
        <p:nvSpPr>
          <p:cNvPr id="4" name="Slide Number Placeholder 3">
            <a:extLst>
              <a:ext uri="{FF2B5EF4-FFF2-40B4-BE49-F238E27FC236}">
                <a16:creationId xmlns:a16="http://schemas.microsoft.com/office/drawing/2014/main" id="{10851E9D-7B44-DFA2-8141-9FCDC2F96753}"/>
              </a:ext>
            </a:extLst>
          </p:cNvPr>
          <p:cNvSpPr>
            <a:spLocks noGrp="1"/>
          </p:cNvSpPr>
          <p:nvPr>
            <p:ph type="sldNum" sz="quarter" idx="12"/>
          </p:nvPr>
        </p:nvSpPr>
        <p:spPr/>
        <p:txBody>
          <a:bodyPr/>
          <a:lstStyle/>
          <a:p>
            <a:fld id="{62DBCB69-547C-4F68-819F-474A80AB012D}" type="slidenum">
              <a:rPr lang="en-US" smtClean="0"/>
              <a:t>20</a:t>
            </a:fld>
            <a:endParaRPr lang="en-US"/>
          </a:p>
        </p:txBody>
      </p:sp>
    </p:spTree>
    <p:extLst>
      <p:ext uri="{BB962C8B-B14F-4D97-AF65-F5344CB8AC3E}">
        <p14:creationId xmlns:p14="http://schemas.microsoft.com/office/powerpoint/2010/main" val="206791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4ABE-A00F-E5EB-D4CB-9D940A4403F4}"/>
              </a:ext>
            </a:extLst>
          </p:cNvPr>
          <p:cNvSpPr>
            <a:spLocks noGrp="1"/>
          </p:cNvSpPr>
          <p:nvPr>
            <p:ph type="title"/>
          </p:nvPr>
        </p:nvSpPr>
        <p:spPr/>
        <p:txBody>
          <a:bodyPr/>
          <a:lstStyle/>
          <a:p>
            <a:r>
              <a:rPr lang="en-US" dirty="0"/>
              <a:t>Justification Template</a:t>
            </a:r>
          </a:p>
        </p:txBody>
      </p:sp>
      <p:sp>
        <p:nvSpPr>
          <p:cNvPr id="3" name="Content Placeholder 2">
            <a:extLst>
              <a:ext uri="{FF2B5EF4-FFF2-40B4-BE49-F238E27FC236}">
                <a16:creationId xmlns:a16="http://schemas.microsoft.com/office/drawing/2014/main" id="{7F63A576-41AF-4BE8-3745-9903910CAEC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46474FE-C353-5190-8C63-8ABB58373917}"/>
              </a:ext>
            </a:extLst>
          </p:cNvPr>
          <p:cNvSpPr>
            <a:spLocks noGrp="1"/>
          </p:cNvSpPr>
          <p:nvPr>
            <p:ph type="sldNum" sz="quarter" idx="12"/>
          </p:nvPr>
        </p:nvSpPr>
        <p:spPr/>
        <p:txBody>
          <a:bodyPr/>
          <a:lstStyle/>
          <a:p>
            <a:fld id="{62DBCB69-547C-4F68-819F-474A80AB012D}" type="slidenum">
              <a:rPr lang="en-US" smtClean="0"/>
              <a:t>21</a:t>
            </a:fld>
            <a:endParaRPr lang="en-US"/>
          </a:p>
        </p:txBody>
      </p:sp>
      <p:pic>
        <p:nvPicPr>
          <p:cNvPr id="6" name="Picture 5" descr="Graphical user interface, application, table, Excel&#10;&#10;AI-generated content may be incorrect.">
            <a:extLst>
              <a:ext uri="{FF2B5EF4-FFF2-40B4-BE49-F238E27FC236}">
                <a16:creationId xmlns:a16="http://schemas.microsoft.com/office/drawing/2014/main" id="{058A7514-273F-9F52-B2FD-8DB0F6D626F4}"/>
              </a:ext>
            </a:extLst>
          </p:cNvPr>
          <p:cNvPicPr>
            <a:picLocks noChangeAspect="1"/>
          </p:cNvPicPr>
          <p:nvPr/>
        </p:nvPicPr>
        <p:blipFill>
          <a:blip r:embed="rId2"/>
          <a:stretch>
            <a:fillRect/>
          </a:stretch>
        </p:blipFill>
        <p:spPr>
          <a:xfrm>
            <a:off x="0" y="2233612"/>
            <a:ext cx="9144000" cy="3481388"/>
          </a:xfrm>
          <a:prstGeom prst="rect">
            <a:avLst/>
          </a:prstGeom>
        </p:spPr>
      </p:pic>
      <p:cxnSp>
        <p:nvCxnSpPr>
          <p:cNvPr id="7" name="Straight Arrow Connector 6">
            <a:extLst>
              <a:ext uri="{FF2B5EF4-FFF2-40B4-BE49-F238E27FC236}">
                <a16:creationId xmlns:a16="http://schemas.microsoft.com/office/drawing/2014/main" id="{E88A740D-0AF8-3049-16EB-18AB9EB13C4D}"/>
              </a:ext>
            </a:extLst>
          </p:cNvPr>
          <p:cNvCxnSpPr>
            <a:cxnSpLocks/>
          </p:cNvCxnSpPr>
          <p:nvPr/>
        </p:nvCxnSpPr>
        <p:spPr>
          <a:xfrm flipH="1" flipV="1">
            <a:off x="1676400" y="5734783"/>
            <a:ext cx="150168" cy="6096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1CE84D09-B1EE-AD56-9B70-998E41C24ADA}"/>
              </a:ext>
            </a:extLst>
          </p:cNvPr>
          <p:cNvCxnSpPr>
            <a:cxnSpLocks/>
          </p:cNvCxnSpPr>
          <p:nvPr/>
        </p:nvCxnSpPr>
        <p:spPr>
          <a:xfrm flipH="1" flipV="1">
            <a:off x="3276600" y="5677877"/>
            <a:ext cx="150168" cy="6096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8B2BEF28-F836-98D8-0AEE-38B060779C86}"/>
              </a:ext>
            </a:extLst>
          </p:cNvPr>
          <p:cNvCxnSpPr>
            <a:cxnSpLocks/>
          </p:cNvCxnSpPr>
          <p:nvPr/>
        </p:nvCxnSpPr>
        <p:spPr>
          <a:xfrm>
            <a:off x="6855768" y="2423319"/>
            <a:ext cx="154632" cy="10056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90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55A4-DB3B-248D-FE5E-888CDCAF3412}"/>
              </a:ext>
            </a:extLst>
          </p:cNvPr>
          <p:cNvSpPr>
            <a:spLocks noGrp="1"/>
          </p:cNvSpPr>
          <p:nvPr>
            <p:ph type="title"/>
          </p:nvPr>
        </p:nvSpPr>
        <p:spPr/>
        <p:txBody>
          <a:bodyPr>
            <a:normAutofit fontScale="90000"/>
          </a:bodyPr>
          <a:lstStyle/>
          <a:p>
            <a:r>
              <a:rPr lang="en-US" dirty="0"/>
              <a:t>A sampling of potentially faulty locations </a:t>
            </a:r>
          </a:p>
        </p:txBody>
      </p:sp>
      <p:sp>
        <p:nvSpPr>
          <p:cNvPr id="4" name="Slide Number Placeholder 3">
            <a:extLst>
              <a:ext uri="{FF2B5EF4-FFF2-40B4-BE49-F238E27FC236}">
                <a16:creationId xmlns:a16="http://schemas.microsoft.com/office/drawing/2014/main" id="{28C269E8-1CEA-E5A2-E669-57424C02B1DE}"/>
              </a:ext>
            </a:extLst>
          </p:cNvPr>
          <p:cNvSpPr>
            <a:spLocks noGrp="1"/>
          </p:cNvSpPr>
          <p:nvPr>
            <p:ph type="sldNum" sz="quarter" idx="12"/>
          </p:nvPr>
        </p:nvSpPr>
        <p:spPr/>
        <p:txBody>
          <a:bodyPr/>
          <a:lstStyle/>
          <a:p>
            <a:fld id="{62DBCB69-547C-4F68-819F-474A80AB012D}" type="slidenum">
              <a:rPr lang="en-US" smtClean="0"/>
              <a:t>22</a:t>
            </a:fld>
            <a:endParaRPr lang="en-US"/>
          </a:p>
        </p:txBody>
      </p:sp>
      <p:pic>
        <p:nvPicPr>
          <p:cNvPr id="8" name="Picture 7" descr="Graphical user interface, application, table&#10;&#10;AI-generated content may be incorrect.">
            <a:extLst>
              <a:ext uri="{FF2B5EF4-FFF2-40B4-BE49-F238E27FC236}">
                <a16:creationId xmlns:a16="http://schemas.microsoft.com/office/drawing/2014/main" id="{ABB1EF4E-3AE8-E6A5-4092-79AFF09386D2}"/>
              </a:ext>
            </a:extLst>
          </p:cNvPr>
          <p:cNvPicPr>
            <a:picLocks noChangeAspect="1"/>
          </p:cNvPicPr>
          <p:nvPr/>
        </p:nvPicPr>
        <p:blipFill>
          <a:blip r:embed="rId2"/>
          <a:stretch>
            <a:fillRect/>
          </a:stretch>
        </p:blipFill>
        <p:spPr>
          <a:xfrm>
            <a:off x="0" y="1600200"/>
            <a:ext cx="9144000" cy="5428831"/>
          </a:xfrm>
          <a:prstGeom prst="rect">
            <a:avLst/>
          </a:prstGeom>
        </p:spPr>
      </p:pic>
    </p:spTree>
    <p:extLst>
      <p:ext uri="{BB962C8B-B14F-4D97-AF65-F5344CB8AC3E}">
        <p14:creationId xmlns:p14="http://schemas.microsoft.com/office/powerpoint/2010/main" val="80506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CD8485-3223-5903-BEE8-B0E4255ABC28}"/>
              </a:ext>
            </a:extLst>
          </p:cNvPr>
          <p:cNvSpPr>
            <a:spLocks noGrp="1"/>
          </p:cNvSpPr>
          <p:nvPr>
            <p:ph idx="1"/>
          </p:nvPr>
        </p:nvSpPr>
        <p:spPr>
          <a:xfrm>
            <a:off x="304800" y="2424112"/>
            <a:ext cx="8229600" cy="4297363"/>
          </a:xfrm>
        </p:spPr>
        <p:txBody>
          <a:bodyPr>
            <a:normAutofit/>
          </a:bodyPr>
          <a:lstStyle/>
          <a:p>
            <a:r>
              <a:rPr lang="en-US" sz="1600" dirty="0"/>
              <a:t>Issuers concluded that some of the PY2026 objections were due to faulty provider data from others. They have communicated such data using the above two Justification Template  </a:t>
            </a:r>
            <a:r>
              <a:rPr lang="en-US" sz="1600" i="1" dirty="0"/>
              <a:t>Status</a:t>
            </a:r>
            <a:r>
              <a:rPr lang="en-US" sz="1600" dirty="0"/>
              <a:t>. </a:t>
            </a:r>
          </a:p>
          <a:p>
            <a:r>
              <a:rPr lang="en-US" sz="1600" dirty="0"/>
              <a:t>Such competitor research efforts should be viewed as a potential opportunity for provider data corrections. </a:t>
            </a:r>
          </a:p>
          <a:p>
            <a:r>
              <a:rPr lang="en-US" sz="1600" dirty="0"/>
              <a:t>Issuers can use the </a:t>
            </a:r>
            <a:r>
              <a:rPr lang="en-US" sz="1600" i="1" dirty="0"/>
              <a:t>Comments</a:t>
            </a:r>
            <a:r>
              <a:rPr lang="en-US" sz="1600" dirty="0"/>
              <a:t> behind each location pushback to judge what to prioritize for correction.  </a:t>
            </a:r>
          </a:p>
          <a:p>
            <a:r>
              <a:rPr lang="en-US" sz="1600" dirty="0"/>
              <a:t>If you had reported an NPI in PY2026 with either of the two </a:t>
            </a:r>
            <a:r>
              <a:rPr lang="en-US" sz="1600" i="1" dirty="0"/>
              <a:t>Status</a:t>
            </a:r>
            <a:r>
              <a:rPr lang="en-US" sz="1600" dirty="0"/>
              <a:t> above, you will receive a spreadsheet for each of the contested address for review and potential correction.</a:t>
            </a:r>
          </a:p>
          <a:p>
            <a:pPr lvl="1"/>
            <a:r>
              <a:rPr lang="en-US" sz="1200" dirty="0"/>
              <a:t>AID will provide Issuers this feedback spreadsheet </a:t>
            </a:r>
            <a:r>
              <a:rPr lang="en-US" sz="1200" b="1" dirty="0"/>
              <a:t>on or before  March 23, 2026 </a:t>
            </a:r>
            <a:r>
              <a:rPr lang="en-US" sz="1200" dirty="0"/>
              <a:t>(The start of the </a:t>
            </a:r>
            <a:r>
              <a:rPr lang="en-US" sz="1200" i="1" dirty="0"/>
              <a:t>Isolated Outlier </a:t>
            </a:r>
            <a:r>
              <a:rPr lang="en-US" sz="1200" dirty="0"/>
              <a:t>process).  </a:t>
            </a:r>
          </a:p>
          <a:p>
            <a:r>
              <a:rPr lang="en-US" sz="1600" dirty="0"/>
              <a:t>The numbers in the table above are significantly bloated with various duplications.  AID is working to resolve these duplicates.</a:t>
            </a:r>
          </a:p>
          <a:p>
            <a:pPr lvl="1"/>
            <a:r>
              <a:rPr lang="en-US" sz="1200" dirty="0"/>
              <a:t>Several “Provider location reported by others is incorrect” </a:t>
            </a:r>
            <a:r>
              <a:rPr lang="en-US" sz="1200" i="1" dirty="0"/>
              <a:t>Status</a:t>
            </a:r>
            <a:r>
              <a:rPr lang="en-US" sz="1200" dirty="0"/>
              <a:t> was used to convey incorrect PTNP classifications (Since AID had overlooked the provisioning of an appropriate </a:t>
            </a:r>
            <a:r>
              <a:rPr lang="en-US" sz="1200" i="1" dirty="0"/>
              <a:t>Status </a:t>
            </a:r>
            <a:r>
              <a:rPr lang="en-US" sz="1200" dirty="0"/>
              <a:t>to cover this).          </a:t>
            </a:r>
          </a:p>
          <a:p>
            <a:endParaRPr lang="en-US" sz="1600" dirty="0"/>
          </a:p>
        </p:txBody>
      </p:sp>
      <p:sp>
        <p:nvSpPr>
          <p:cNvPr id="3" name="Slide Number Placeholder 2">
            <a:extLst>
              <a:ext uri="{FF2B5EF4-FFF2-40B4-BE49-F238E27FC236}">
                <a16:creationId xmlns:a16="http://schemas.microsoft.com/office/drawing/2014/main" id="{B5C2B439-BD1C-014D-90C8-ACC70CD24C3B}"/>
              </a:ext>
            </a:extLst>
          </p:cNvPr>
          <p:cNvSpPr>
            <a:spLocks noGrp="1"/>
          </p:cNvSpPr>
          <p:nvPr>
            <p:ph type="sldNum" sz="quarter" idx="12"/>
          </p:nvPr>
        </p:nvSpPr>
        <p:spPr/>
        <p:txBody>
          <a:bodyPr/>
          <a:lstStyle/>
          <a:p>
            <a:fld id="{62DBCB69-547C-4F68-819F-474A80AB012D}" type="slidenum">
              <a:rPr lang="en-US" smtClean="0"/>
              <a:t>23</a:t>
            </a:fld>
            <a:endParaRPr lang="en-US"/>
          </a:p>
        </p:txBody>
      </p:sp>
      <p:pic>
        <p:nvPicPr>
          <p:cNvPr id="11" name="Picture 10" descr="Graphical user interface, text, application, email&#10;&#10;AI-generated content may be incorrect.">
            <a:extLst>
              <a:ext uri="{FF2B5EF4-FFF2-40B4-BE49-F238E27FC236}">
                <a16:creationId xmlns:a16="http://schemas.microsoft.com/office/drawing/2014/main" id="{447ED21F-BDA4-8006-511C-EEE5E2610075}"/>
              </a:ext>
            </a:extLst>
          </p:cNvPr>
          <p:cNvPicPr>
            <a:picLocks noChangeAspect="1"/>
          </p:cNvPicPr>
          <p:nvPr/>
        </p:nvPicPr>
        <p:blipFill>
          <a:blip r:embed="rId2"/>
          <a:stretch>
            <a:fillRect/>
          </a:stretch>
        </p:blipFill>
        <p:spPr>
          <a:xfrm>
            <a:off x="685800" y="76200"/>
            <a:ext cx="4515480" cy="1619476"/>
          </a:xfrm>
          <a:prstGeom prst="rect">
            <a:avLst/>
          </a:prstGeom>
        </p:spPr>
      </p:pic>
    </p:spTree>
    <p:extLst>
      <p:ext uri="{BB962C8B-B14F-4D97-AF65-F5344CB8AC3E}">
        <p14:creationId xmlns:p14="http://schemas.microsoft.com/office/powerpoint/2010/main" val="18726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E2AA2-90B0-E366-1D81-34808AEEF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B0043-A34C-712C-8F4A-6C6390D9222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95037DB-6874-1966-D4DB-01B76D303ADB}"/>
              </a:ext>
            </a:extLst>
          </p:cNvPr>
          <p:cNvSpPr>
            <a:spLocks noGrp="1"/>
          </p:cNvSpPr>
          <p:nvPr>
            <p:ph idx="1"/>
          </p:nvPr>
        </p:nvSpPr>
        <p:spPr/>
        <p:txBody>
          <a:bodyPr>
            <a:normAutofit lnSpcReduction="10000"/>
          </a:bodyPr>
          <a:lstStyle/>
          <a:p>
            <a:pPr lvl="0"/>
            <a:r>
              <a:rPr lang="en-US" dirty="0">
                <a:solidFill>
                  <a:schemeClr val="bg1">
                    <a:lumMod val="65000"/>
                  </a:schemeClr>
                </a:solidFill>
              </a:rPr>
              <a:t>Introductions &amp; Housekeeping.</a:t>
            </a:r>
          </a:p>
          <a:p>
            <a:pPr lvl="0"/>
            <a:r>
              <a:rPr lang="en-US" dirty="0">
                <a:solidFill>
                  <a:schemeClr val="bg1">
                    <a:lumMod val="65000"/>
                  </a:schemeClr>
                </a:solidFill>
              </a:rPr>
              <a:t>Overview of where we are.</a:t>
            </a:r>
          </a:p>
          <a:p>
            <a:pPr lvl="1"/>
            <a:r>
              <a:rPr lang="en-US" dirty="0">
                <a:solidFill>
                  <a:schemeClr val="bg1">
                    <a:lumMod val="65000"/>
                  </a:schemeClr>
                </a:solidFill>
              </a:rPr>
              <a:t>Timeline.</a:t>
            </a:r>
          </a:p>
          <a:p>
            <a:pPr lvl="1"/>
            <a:r>
              <a:rPr lang="en-US" dirty="0">
                <a:solidFill>
                  <a:schemeClr val="bg1">
                    <a:lumMod val="65000"/>
                  </a:schemeClr>
                </a:solidFill>
              </a:rPr>
              <a:t>PBM Updates.</a:t>
            </a:r>
          </a:p>
          <a:p>
            <a:pPr lvl="0"/>
            <a:r>
              <a:rPr lang="en-US" dirty="0">
                <a:solidFill>
                  <a:schemeClr val="bg1">
                    <a:lumMod val="65000"/>
                  </a:schemeClr>
                </a:solidFill>
              </a:rPr>
              <a:t>Provider Address Quality Precheck.</a:t>
            </a:r>
          </a:p>
          <a:p>
            <a:pPr lvl="1"/>
            <a:r>
              <a:rPr lang="en-US" dirty="0">
                <a:solidFill>
                  <a:schemeClr val="bg1">
                    <a:lumMod val="65000"/>
                  </a:schemeClr>
                </a:solidFill>
              </a:rPr>
              <a:t>Recap of the Isolated Provider Location Outlier process. </a:t>
            </a:r>
          </a:p>
          <a:p>
            <a:pPr lvl="1"/>
            <a:r>
              <a:rPr lang="en-US" dirty="0">
                <a:solidFill>
                  <a:schemeClr val="bg1">
                    <a:lumMod val="65000"/>
                  </a:schemeClr>
                </a:solidFill>
              </a:rPr>
              <a:t>Objection Feedback. </a:t>
            </a:r>
          </a:p>
          <a:p>
            <a:pPr lvl="0"/>
            <a:r>
              <a:rPr lang="en-US" dirty="0"/>
              <a:t>What’s different in the Current Finalized PTNP?</a:t>
            </a:r>
          </a:p>
          <a:p>
            <a:r>
              <a:rPr lang="en-US" dirty="0">
                <a:solidFill>
                  <a:schemeClr val="bg1">
                    <a:lumMod val="65000"/>
                  </a:schemeClr>
                </a:solidFill>
              </a:rPr>
              <a:t>PTNP 2026 Round 1</a:t>
            </a:r>
            <a:r>
              <a:rPr lang="en-US" sz="3200" dirty="0">
                <a:solidFill>
                  <a:schemeClr val="bg1">
                    <a:lumMod val="65000"/>
                  </a:schemeClr>
                </a:solidFill>
              </a:rPr>
              <a:t> </a:t>
            </a:r>
            <a:r>
              <a:rPr lang="en-US" dirty="0">
                <a:solidFill>
                  <a:schemeClr val="bg1">
                    <a:lumMod val="65000"/>
                  </a:schemeClr>
                </a:solidFill>
              </a:rPr>
              <a:t>data maintenance process .</a:t>
            </a:r>
            <a:endParaRPr lang="en-US" sz="3200" dirty="0">
              <a:solidFill>
                <a:schemeClr val="bg1">
                  <a:lumMod val="65000"/>
                </a:schemeClr>
              </a:solidFill>
            </a:endParaRPr>
          </a:p>
          <a:p>
            <a:pPr lvl="1"/>
            <a:r>
              <a:rPr lang="en-US" dirty="0">
                <a:solidFill>
                  <a:schemeClr val="bg1">
                    <a:lumMod val="65000"/>
                  </a:schemeClr>
                </a:solidFill>
              </a:rPr>
              <a:t>Some observations from the last round. </a:t>
            </a:r>
            <a:endParaRPr lang="en-US" sz="2800" dirty="0">
              <a:solidFill>
                <a:schemeClr val="bg1">
                  <a:lumMod val="65000"/>
                </a:schemeClr>
              </a:solidFill>
            </a:endParaRPr>
          </a:p>
          <a:p>
            <a:pPr lvl="1"/>
            <a:r>
              <a:rPr lang="en-US" dirty="0">
                <a:solidFill>
                  <a:schemeClr val="bg1">
                    <a:lumMod val="65000"/>
                  </a:schemeClr>
                </a:solidFill>
              </a:rPr>
              <a:t>Significance &amp; Deadlines.</a:t>
            </a:r>
          </a:p>
          <a:p>
            <a:pPr lvl="0"/>
            <a:r>
              <a:rPr lang="en-US" dirty="0">
                <a:solidFill>
                  <a:schemeClr val="bg1">
                    <a:lumMod val="65000"/>
                  </a:schemeClr>
                </a:solidFill>
              </a:rPr>
              <a:t>Q&amp;A</a:t>
            </a:r>
            <a:endParaRPr lang="en-US" sz="3200" dirty="0">
              <a:solidFill>
                <a:schemeClr val="bg1">
                  <a:lumMod val="65000"/>
                </a:schemeClr>
              </a:solidFill>
            </a:endParaRPr>
          </a:p>
          <a:p>
            <a:endParaRPr lang="en-US" sz="2400" b="1" dirty="0"/>
          </a:p>
          <a:p>
            <a:endParaRPr lang="en-US" dirty="0"/>
          </a:p>
        </p:txBody>
      </p:sp>
      <p:sp>
        <p:nvSpPr>
          <p:cNvPr id="4" name="Slide Number Placeholder 3">
            <a:extLst>
              <a:ext uri="{FF2B5EF4-FFF2-40B4-BE49-F238E27FC236}">
                <a16:creationId xmlns:a16="http://schemas.microsoft.com/office/drawing/2014/main" id="{4DEFAA29-0B25-C815-5F90-87C7134E33E0}"/>
              </a:ext>
            </a:extLst>
          </p:cNvPr>
          <p:cNvSpPr>
            <a:spLocks noGrp="1"/>
          </p:cNvSpPr>
          <p:nvPr>
            <p:ph type="sldNum" sz="quarter" idx="12"/>
          </p:nvPr>
        </p:nvSpPr>
        <p:spPr/>
        <p:txBody>
          <a:bodyPr/>
          <a:lstStyle/>
          <a:p>
            <a:fld id="{62DBCB69-547C-4F68-819F-474A80AB012D}" type="slidenum">
              <a:rPr lang="en-US" smtClean="0"/>
              <a:t>24</a:t>
            </a:fld>
            <a:endParaRPr lang="en-US"/>
          </a:p>
        </p:txBody>
      </p:sp>
    </p:spTree>
    <p:extLst>
      <p:ext uri="{BB962C8B-B14F-4D97-AF65-F5344CB8AC3E}">
        <p14:creationId xmlns:p14="http://schemas.microsoft.com/office/powerpoint/2010/main" val="27106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AB70-076F-3C07-009C-501053B73F55}"/>
              </a:ext>
            </a:extLst>
          </p:cNvPr>
          <p:cNvSpPr>
            <a:spLocks noGrp="1"/>
          </p:cNvSpPr>
          <p:nvPr>
            <p:ph type="title"/>
          </p:nvPr>
        </p:nvSpPr>
        <p:spPr/>
        <p:txBody>
          <a:bodyPr>
            <a:normAutofit/>
          </a:bodyPr>
          <a:lstStyle/>
          <a:p>
            <a:r>
              <a:rPr lang="en-US" sz="2000" dirty="0"/>
              <a:t>What’s Different?</a:t>
            </a:r>
          </a:p>
        </p:txBody>
      </p:sp>
      <p:sp>
        <p:nvSpPr>
          <p:cNvPr id="3" name="Content Placeholder 2">
            <a:extLst>
              <a:ext uri="{FF2B5EF4-FFF2-40B4-BE49-F238E27FC236}">
                <a16:creationId xmlns:a16="http://schemas.microsoft.com/office/drawing/2014/main" id="{BF18B47A-581E-B85B-F73F-24AA6A728CBE}"/>
              </a:ext>
            </a:extLst>
          </p:cNvPr>
          <p:cNvSpPr>
            <a:spLocks noGrp="1"/>
          </p:cNvSpPr>
          <p:nvPr>
            <p:ph idx="1"/>
          </p:nvPr>
        </p:nvSpPr>
        <p:spPr/>
        <p:txBody>
          <a:bodyPr>
            <a:normAutofit/>
          </a:bodyPr>
          <a:lstStyle/>
          <a:p>
            <a:pPr marL="0" indent="0">
              <a:buNone/>
            </a:pPr>
            <a:r>
              <a:rPr lang="en-US" sz="2400" dirty="0"/>
              <a:t>Besides the usual issuer-initiated data maintenance…</a:t>
            </a:r>
          </a:p>
          <a:p>
            <a:pPr lvl="1"/>
            <a:r>
              <a:rPr lang="en-US" sz="2000" b="1" dirty="0"/>
              <a:t>Pharmacies</a:t>
            </a:r>
            <a:r>
              <a:rPr lang="en-US" sz="2000" dirty="0"/>
              <a:t> are back. </a:t>
            </a:r>
          </a:p>
          <a:p>
            <a:pPr lvl="1"/>
            <a:r>
              <a:rPr lang="en-US" sz="2000" b="1" dirty="0"/>
              <a:t>Acute Inpatient Hospitals</a:t>
            </a:r>
            <a:r>
              <a:rPr lang="en-US" sz="2000" dirty="0"/>
              <a:t> aka </a:t>
            </a:r>
            <a:r>
              <a:rPr lang="en-US" sz="2000" b="1" dirty="0"/>
              <a:t>General Acute Care Hospitals (GACH) </a:t>
            </a:r>
            <a:r>
              <a:rPr lang="en-US" sz="2000" dirty="0"/>
              <a:t>list now maintained by CMS-CCIIO </a:t>
            </a:r>
          </a:p>
          <a:p>
            <a:pPr lvl="1"/>
            <a:r>
              <a:rPr lang="en-US" sz="2000" dirty="0"/>
              <a:t>The “seeding” issues observed in the PTNP when pivoting from Arkansas to CCIIO provider-type definitions for PY2026 has been resolved.</a:t>
            </a:r>
          </a:p>
          <a:p>
            <a:pPr lvl="2"/>
            <a:r>
              <a:rPr lang="en-US" sz="1700" dirty="0"/>
              <a:t>Of the 2,344 AID-suggested “removals” 2,223 were deemed acceptable through the PTNP process (95% acceptance).     </a:t>
            </a:r>
          </a:p>
        </p:txBody>
      </p:sp>
      <p:sp>
        <p:nvSpPr>
          <p:cNvPr id="4" name="Slide Number Placeholder 3">
            <a:extLst>
              <a:ext uri="{FF2B5EF4-FFF2-40B4-BE49-F238E27FC236}">
                <a16:creationId xmlns:a16="http://schemas.microsoft.com/office/drawing/2014/main" id="{B4C8E085-0DD8-D2C0-75F2-3D5D0BAFD431}"/>
              </a:ext>
            </a:extLst>
          </p:cNvPr>
          <p:cNvSpPr>
            <a:spLocks noGrp="1"/>
          </p:cNvSpPr>
          <p:nvPr>
            <p:ph type="sldNum" sz="quarter" idx="12"/>
          </p:nvPr>
        </p:nvSpPr>
        <p:spPr/>
        <p:txBody>
          <a:bodyPr/>
          <a:lstStyle/>
          <a:p>
            <a:fld id="{62DBCB69-547C-4F68-819F-474A80AB012D}" type="slidenum">
              <a:rPr lang="en-US" smtClean="0"/>
              <a:t>25</a:t>
            </a:fld>
            <a:endParaRPr lang="en-US"/>
          </a:p>
        </p:txBody>
      </p:sp>
    </p:spTree>
    <p:extLst>
      <p:ext uri="{BB962C8B-B14F-4D97-AF65-F5344CB8AC3E}">
        <p14:creationId xmlns:p14="http://schemas.microsoft.com/office/powerpoint/2010/main" val="22696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DB0B-4176-03EE-ED47-C93163376DFD}"/>
              </a:ext>
            </a:extLst>
          </p:cNvPr>
          <p:cNvSpPr>
            <a:spLocks noGrp="1"/>
          </p:cNvSpPr>
          <p:nvPr>
            <p:ph type="title"/>
          </p:nvPr>
        </p:nvSpPr>
        <p:spPr/>
        <p:txBody>
          <a:bodyPr>
            <a:normAutofit/>
          </a:bodyPr>
          <a:lstStyle/>
          <a:p>
            <a:r>
              <a:rPr lang="en-US" b="1" dirty="0"/>
              <a:t>General Acute Care Hospitals (GACH) </a:t>
            </a:r>
            <a:endParaRPr lang="en-US" dirty="0"/>
          </a:p>
        </p:txBody>
      </p:sp>
      <p:sp>
        <p:nvSpPr>
          <p:cNvPr id="3" name="Content Placeholder 2">
            <a:extLst>
              <a:ext uri="{FF2B5EF4-FFF2-40B4-BE49-F238E27FC236}">
                <a16:creationId xmlns:a16="http://schemas.microsoft.com/office/drawing/2014/main" id="{17F87F18-F806-F827-B0FA-E5507FF02B1D}"/>
              </a:ext>
            </a:extLst>
          </p:cNvPr>
          <p:cNvSpPr>
            <a:spLocks noGrp="1"/>
          </p:cNvSpPr>
          <p:nvPr>
            <p:ph idx="1"/>
          </p:nvPr>
        </p:nvSpPr>
        <p:spPr/>
        <p:txBody>
          <a:bodyPr/>
          <a:lstStyle/>
          <a:p>
            <a:pPr marL="114300" indent="0">
              <a:buNone/>
            </a:pPr>
            <a:r>
              <a:rPr lang="en-US" sz="2300" dirty="0"/>
              <a:t>Maintained by CMS-CCIIO</a:t>
            </a:r>
            <a:r>
              <a:rPr lang="en-US" sz="2200" dirty="0"/>
              <a:t>– not through the PTNP process.</a:t>
            </a:r>
          </a:p>
          <a:p>
            <a:pPr lvl="1"/>
            <a:r>
              <a:rPr lang="en-US" sz="1900" dirty="0"/>
              <a:t>CMS-CCIIO had developed an elaborate process of maintenance of the list.</a:t>
            </a:r>
          </a:p>
          <a:p>
            <a:pPr lvl="1"/>
            <a:r>
              <a:rPr lang="en-US" sz="1900" dirty="0"/>
              <a:t>The number of NPIs for GACHs has jumped from 142 to 290, a remarkable 104% increase. </a:t>
            </a:r>
          </a:p>
          <a:p>
            <a:pPr lvl="1"/>
            <a:r>
              <a:rPr lang="en-US" sz="1900" dirty="0"/>
              <a:t>Some hospitals have multiple NPIs. </a:t>
            </a:r>
          </a:p>
          <a:p>
            <a:pPr lvl="1"/>
            <a:r>
              <a:rPr lang="en-US" sz="1900" dirty="0"/>
              <a:t>Since not under PTNP control, they appear in “Initial Template” without any orange-colored cell signifying possible “Input” from issuers.    </a:t>
            </a:r>
          </a:p>
          <a:p>
            <a:endParaRPr lang="en-US" dirty="0"/>
          </a:p>
        </p:txBody>
      </p:sp>
      <p:sp>
        <p:nvSpPr>
          <p:cNvPr id="4" name="Slide Number Placeholder 3">
            <a:extLst>
              <a:ext uri="{FF2B5EF4-FFF2-40B4-BE49-F238E27FC236}">
                <a16:creationId xmlns:a16="http://schemas.microsoft.com/office/drawing/2014/main" id="{B9CF9638-D3DA-61CE-DDC6-5EC160413022}"/>
              </a:ext>
            </a:extLst>
          </p:cNvPr>
          <p:cNvSpPr>
            <a:spLocks noGrp="1"/>
          </p:cNvSpPr>
          <p:nvPr>
            <p:ph type="sldNum" sz="quarter" idx="12"/>
          </p:nvPr>
        </p:nvSpPr>
        <p:spPr/>
        <p:txBody>
          <a:bodyPr/>
          <a:lstStyle/>
          <a:p>
            <a:fld id="{62DBCB69-547C-4F68-819F-474A80AB012D}" type="slidenum">
              <a:rPr lang="en-US" smtClean="0"/>
              <a:t>26</a:t>
            </a:fld>
            <a:endParaRPr lang="en-US"/>
          </a:p>
        </p:txBody>
      </p:sp>
      <p:pic>
        <p:nvPicPr>
          <p:cNvPr id="6" name="Picture 5" descr="Graphical user interface, application, table&#10;&#10;AI-generated content may be incorrect.">
            <a:extLst>
              <a:ext uri="{FF2B5EF4-FFF2-40B4-BE49-F238E27FC236}">
                <a16:creationId xmlns:a16="http://schemas.microsoft.com/office/drawing/2014/main" id="{16ADCF30-DFD6-F194-852F-9B54A153F595}"/>
              </a:ext>
            </a:extLst>
          </p:cNvPr>
          <p:cNvPicPr>
            <a:picLocks noChangeAspect="1"/>
          </p:cNvPicPr>
          <p:nvPr/>
        </p:nvPicPr>
        <p:blipFill>
          <a:blip r:embed="rId3"/>
          <a:stretch>
            <a:fillRect/>
          </a:stretch>
        </p:blipFill>
        <p:spPr>
          <a:xfrm>
            <a:off x="-13677" y="3622688"/>
            <a:ext cx="9144000" cy="4184623"/>
          </a:xfrm>
          <a:prstGeom prst="rect">
            <a:avLst/>
          </a:prstGeom>
        </p:spPr>
      </p:pic>
      <p:sp>
        <p:nvSpPr>
          <p:cNvPr id="7" name="Rectangle 6">
            <a:extLst>
              <a:ext uri="{FF2B5EF4-FFF2-40B4-BE49-F238E27FC236}">
                <a16:creationId xmlns:a16="http://schemas.microsoft.com/office/drawing/2014/main" id="{91FDC37C-A945-57BB-E305-C6C21CE305BC}"/>
              </a:ext>
            </a:extLst>
          </p:cNvPr>
          <p:cNvSpPr/>
          <p:nvPr/>
        </p:nvSpPr>
        <p:spPr>
          <a:xfrm>
            <a:off x="152400" y="5830020"/>
            <a:ext cx="8991600" cy="89145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268C-51FC-1754-B107-7B9B2C807EA7}"/>
              </a:ext>
            </a:extLst>
          </p:cNvPr>
          <p:cNvSpPr>
            <a:spLocks noGrp="1"/>
          </p:cNvSpPr>
          <p:nvPr>
            <p:ph type="title"/>
          </p:nvPr>
        </p:nvSpPr>
        <p:spPr/>
        <p:txBody>
          <a:bodyPr/>
          <a:lstStyle/>
          <a:p>
            <a:r>
              <a:rPr lang="en-US" dirty="0"/>
              <a:t>Pharmacies</a:t>
            </a:r>
          </a:p>
        </p:txBody>
      </p:sp>
      <p:sp>
        <p:nvSpPr>
          <p:cNvPr id="3" name="Content Placeholder 2">
            <a:extLst>
              <a:ext uri="{FF2B5EF4-FFF2-40B4-BE49-F238E27FC236}">
                <a16:creationId xmlns:a16="http://schemas.microsoft.com/office/drawing/2014/main" id="{93298F93-2E58-D6AC-93E8-6C6EEAE43FAA}"/>
              </a:ext>
            </a:extLst>
          </p:cNvPr>
          <p:cNvSpPr>
            <a:spLocks noGrp="1"/>
          </p:cNvSpPr>
          <p:nvPr>
            <p:ph idx="1"/>
          </p:nvPr>
        </p:nvSpPr>
        <p:spPr/>
        <p:txBody>
          <a:bodyPr>
            <a:normAutofit fontScale="92500" lnSpcReduction="10000"/>
          </a:bodyPr>
          <a:lstStyle/>
          <a:p>
            <a:pPr marL="457200" indent="-457200">
              <a:buFont typeface="+mj-lt"/>
              <a:buAutoNum type="arabicParenR"/>
            </a:pPr>
            <a:r>
              <a:rPr lang="en-US" dirty="0"/>
              <a:t>Several retail pharmacies were found to be incorrectly classified either in the </a:t>
            </a:r>
          </a:p>
          <a:p>
            <a:pPr marL="914400" lvl="1" indent="-457200">
              <a:buFont typeface="+mj-lt"/>
              <a:buAutoNum type="alphaLcParenR"/>
            </a:pPr>
            <a:r>
              <a:rPr lang="en-US" dirty="0"/>
              <a:t>NPI Registry (NPPES data) or </a:t>
            </a:r>
          </a:p>
          <a:p>
            <a:pPr marL="914400" lvl="1" indent="-457200">
              <a:buFont typeface="+mj-lt"/>
              <a:buAutoNum type="alphaLcParenR"/>
            </a:pPr>
            <a:r>
              <a:rPr lang="en-US" dirty="0"/>
              <a:t>NCPDP database. </a:t>
            </a:r>
          </a:p>
          <a:p>
            <a:pPr marL="514350" indent="-457200">
              <a:buFont typeface="+mj-lt"/>
              <a:buAutoNum type="arabicParenR"/>
            </a:pPr>
            <a:r>
              <a:rPr lang="en-US" dirty="0"/>
              <a:t>Decision was made to move the Pharmacies back to the PTNP for better data maintenance. The </a:t>
            </a:r>
            <a:r>
              <a:rPr lang="en-US" i="1" dirty="0"/>
              <a:t>Current Finalized PTNP </a:t>
            </a:r>
            <a:r>
              <a:rPr lang="en-US" dirty="0"/>
              <a:t>list has 1291 pharmacies after vetting through the last PTNP Round. </a:t>
            </a:r>
          </a:p>
          <a:p>
            <a:pPr marL="514350" indent="-457200">
              <a:buFont typeface="+mj-lt"/>
              <a:buAutoNum type="arabicParenR"/>
            </a:pPr>
            <a:r>
              <a:rPr lang="en-US" dirty="0"/>
              <a:t>Pharmacy is not a CCIIO Provider type. This provider type will only be used in the PBM Regulation side. Therefore, only issuers using PBMs need participate in this provider type maintenance.    </a:t>
            </a:r>
          </a:p>
          <a:p>
            <a:pPr marL="514350" indent="-457200">
              <a:buFont typeface="+mj-lt"/>
              <a:buAutoNum type="arabicParenR"/>
            </a:pPr>
            <a:r>
              <a:rPr lang="en-US" dirty="0"/>
              <a:t>Going forward, issuers are advised NOT to add pharmacy(</a:t>
            </a:r>
            <a:r>
              <a:rPr lang="en-US" dirty="0" err="1"/>
              <a:t>ies</a:t>
            </a:r>
            <a:r>
              <a:rPr lang="en-US" dirty="0"/>
              <a:t>) into the PTNP list only  because they are classified Community/Retail in either of the databases listed in 1) above. Independently verify directly with the pharmacy if they are Community/Retail.     </a:t>
            </a:r>
          </a:p>
          <a:p>
            <a:pPr marL="57150" indent="0">
              <a:buNone/>
            </a:pPr>
            <a:endParaRPr lang="en-US" dirty="0"/>
          </a:p>
        </p:txBody>
      </p:sp>
      <p:sp>
        <p:nvSpPr>
          <p:cNvPr id="4" name="Slide Number Placeholder 3">
            <a:extLst>
              <a:ext uri="{FF2B5EF4-FFF2-40B4-BE49-F238E27FC236}">
                <a16:creationId xmlns:a16="http://schemas.microsoft.com/office/drawing/2014/main" id="{E7D68674-B751-46F6-4F63-C8D6323C54A0}"/>
              </a:ext>
            </a:extLst>
          </p:cNvPr>
          <p:cNvSpPr>
            <a:spLocks noGrp="1"/>
          </p:cNvSpPr>
          <p:nvPr>
            <p:ph type="sldNum" sz="quarter" idx="12"/>
          </p:nvPr>
        </p:nvSpPr>
        <p:spPr/>
        <p:txBody>
          <a:bodyPr/>
          <a:lstStyle/>
          <a:p>
            <a:fld id="{62DBCB69-547C-4F68-819F-474A80AB012D}" type="slidenum">
              <a:rPr lang="en-US" smtClean="0"/>
              <a:t>27</a:t>
            </a:fld>
            <a:endParaRPr lang="en-US"/>
          </a:p>
        </p:txBody>
      </p:sp>
    </p:spTree>
    <p:extLst>
      <p:ext uri="{BB962C8B-B14F-4D97-AF65-F5344CB8AC3E}">
        <p14:creationId xmlns:p14="http://schemas.microsoft.com/office/powerpoint/2010/main" val="193559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71CE-64A3-FD21-072E-113425316F05}"/>
              </a:ext>
            </a:extLst>
          </p:cNvPr>
          <p:cNvSpPr>
            <a:spLocks noGrp="1"/>
          </p:cNvSpPr>
          <p:nvPr>
            <p:ph type="title"/>
          </p:nvPr>
        </p:nvSpPr>
        <p:spPr/>
        <p:txBody>
          <a:bodyPr/>
          <a:lstStyle/>
          <a:p>
            <a:r>
              <a:rPr lang="en-US" dirty="0"/>
              <a:t>Pharmacies- contd.</a:t>
            </a:r>
          </a:p>
        </p:txBody>
      </p:sp>
      <p:sp>
        <p:nvSpPr>
          <p:cNvPr id="3" name="Content Placeholder 2">
            <a:extLst>
              <a:ext uri="{FF2B5EF4-FFF2-40B4-BE49-F238E27FC236}">
                <a16:creationId xmlns:a16="http://schemas.microsoft.com/office/drawing/2014/main" id="{63023017-0642-296C-E27F-7B45AB2ACD57}"/>
              </a:ext>
            </a:extLst>
          </p:cNvPr>
          <p:cNvSpPr>
            <a:spLocks noGrp="1"/>
          </p:cNvSpPr>
          <p:nvPr>
            <p:ph idx="1"/>
          </p:nvPr>
        </p:nvSpPr>
        <p:spPr/>
        <p:txBody>
          <a:bodyPr>
            <a:normAutofit/>
          </a:bodyPr>
          <a:lstStyle/>
          <a:p>
            <a:pPr marL="0" indent="0">
              <a:buNone/>
            </a:pPr>
            <a:r>
              <a:rPr lang="en-US" dirty="0"/>
              <a:t>Vetting a pharmacy as Community/Retail.  </a:t>
            </a:r>
          </a:p>
          <a:p>
            <a:r>
              <a:rPr lang="en-US" dirty="0"/>
              <a:t>Never ask a pharmacy if they are “Retail”. Local/State pharmacy boards may issue a retail license that does not align with Medicare’s interpretation of a Community/Retail pharmacy. Medicare’s interpretation is applicable in PBM regulation.  </a:t>
            </a:r>
          </a:p>
          <a:p>
            <a:r>
              <a:rPr lang="en-US" dirty="0"/>
              <a:t>Contact the pharmacy directly with the questions</a:t>
            </a:r>
          </a:p>
          <a:p>
            <a:pPr marL="914400" lvl="1" indent="-457200">
              <a:buFont typeface="+mj-lt"/>
              <a:buAutoNum type="arabicPeriod"/>
            </a:pPr>
            <a:r>
              <a:rPr lang="en-US" dirty="0"/>
              <a:t>Would you entertain anyone from the public walking into your pharmacy with a valid prescription?</a:t>
            </a:r>
          </a:p>
          <a:p>
            <a:pPr marL="914400" lvl="1" indent="-457200">
              <a:buFont typeface="+mj-lt"/>
              <a:buAutoNum type="arabicPeriod"/>
            </a:pPr>
            <a:r>
              <a:rPr lang="en-US" dirty="0"/>
              <a:t>Do you carry generally the range of medications a Walgreens, Walmart Pharmacy or Kroger Pharmacy would? Or do you only carry specialty medications or equipment.</a:t>
            </a:r>
          </a:p>
          <a:p>
            <a:pPr marL="457200" lvl="1" indent="0">
              <a:buNone/>
            </a:pPr>
            <a:r>
              <a:rPr lang="en-US" dirty="0"/>
              <a:t>The answer to 1) and 2) needs to be “Yes”. </a:t>
            </a:r>
          </a:p>
          <a:p>
            <a:pPr marL="457200" lvl="1" indent="0">
              <a:buNone/>
            </a:pPr>
            <a:endParaRPr lang="en-US" dirty="0"/>
          </a:p>
        </p:txBody>
      </p:sp>
      <p:sp>
        <p:nvSpPr>
          <p:cNvPr id="4" name="Slide Number Placeholder 3">
            <a:extLst>
              <a:ext uri="{FF2B5EF4-FFF2-40B4-BE49-F238E27FC236}">
                <a16:creationId xmlns:a16="http://schemas.microsoft.com/office/drawing/2014/main" id="{7D973E9E-1189-0E36-01AE-295BF4C875CB}"/>
              </a:ext>
            </a:extLst>
          </p:cNvPr>
          <p:cNvSpPr>
            <a:spLocks noGrp="1"/>
          </p:cNvSpPr>
          <p:nvPr>
            <p:ph type="sldNum" sz="quarter" idx="12"/>
          </p:nvPr>
        </p:nvSpPr>
        <p:spPr/>
        <p:txBody>
          <a:bodyPr/>
          <a:lstStyle/>
          <a:p>
            <a:fld id="{62DBCB69-547C-4F68-819F-474A80AB012D}" type="slidenum">
              <a:rPr lang="en-US" smtClean="0"/>
              <a:t>28</a:t>
            </a:fld>
            <a:endParaRPr lang="en-US"/>
          </a:p>
        </p:txBody>
      </p:sp>
    </p:spTree>
    <p:extLst>
      <p:ext uri="{BB962C8B-B14F-4D97-AF65-F5344CB8AC3E}">
        <p14:creationId xmlns:p14="http://schemas.microsoft.com/office/powerpoint/2010/main" val="2707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42DC9-E644-B5E1-996F-329AC2486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20F68-CEED-F961-3D71-405AC835451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D831C4F-A1E4-ED41-3776-24F592CBFA11}"/>
              </a:ext>
            </a:extLst>
          </p:cNvPr>
          <p:cNvSpPr>
            <a:spLocks noGrp="1"/>
          </p:cNvSpPr>
          <p:nvPr>
            <p:ph idx="1"/>
          </p:nvPr>
        </p:nvSpPr>
        <p:spPr/>
        <p:txBody>
          <a:bodyPr>
            <a:normAutofit lnSpcReduction="10000"/>
          </a:bodyPr>
          <a:lstStyle/>
          <a:p>
            <a:pPr lvl="0"/>
            <a:r>
              <a:rPr lang="en-US" dirty="0">
                <a:solidFill>
                  <a:schemeClr val="bg1">
                    <a:lumMod val="65000"/>
                  </a:schemeClr>
                </a:solidFill>
              </a:rPr>
              <a:t>Introductions &amp; Housekeeping.</a:t>
            </a:r>
          </a:p>
          <a:p>
            <a:pPr lvl="0"/>
            <a:r>
              <a:rPr lang="en-US" dirty="0">
                <a:solidFill>
                  <a:schemeClr val="bg1">
                    <a:lumMod val="65000"/>
                  </a:schemeClr>
                </a:solidFill>
              </a:rPr>
              <a:t>Overview of where we are.</a:t>
            </a:r>
          </a:p>
          <a:p>
            <a:pPr lvl="1"/>
            <a:r>
              <a:rPr lang="en-US" dirty="0">
                <a:solidFill>
                  <a:schemeClr val="bg1">
                    <a:lumMod val="65000"/>
                  </a:schemeClr>
                </a:solidFill>
              </a:rPr>
              <a:t>Timeline.</a:t>
            </a:r>
          </a:p>
          <a:p>
            <a:pPr lvl="1"/>
            <a:r>
              <a:rPr lang="en-US" dirty="0">
                <a:solidFill>
                  <a:schemeClr val="bg1">
                    <a:lumMod val="65000"/>
                  </a:schemeClr>
                </a:solidFill>
              </a:rPr>
              <a:t>PBM Updates.</a:t>
            </a:r>
          </a:p>
          <a:p>
            <a:pPr lvl="0"/>
            <a:r>
              <a:rPr lang="en-US" dirty="0">
                <a:solidFill>
                  <a:schemeClr val="bg1">
                    <a:lumMod val="65000"/>
                  </a:schemeClr>
                </a:solidFill>
              </a:rPr>
              <a:t>Provider Address Quality Precheck.</a:t>
            </a:r>
          </a:p>
          <a:p>
            <a:pPr lvl="1"/>
            <a:r>
              <a:rPr lang="en-US" dirty="0">
                <a:solidFill>
                  <a:schemeClr val="bg1">
                    <a:lumMod val="65000"/>
                  </a:schemeClr>
                </a:solidFill>
              </a:rPr>
              <a:t>Recap of the Isolated Provider Location Outlier process. </a:t>
            </a:r>
          </a:p>
          <a:p>
            <a:pPr lvl="1"/>
            <a:r>
              <a:rPr lang="en-US" dirty="0">
                <a:solidFill>
                  <a:schemeClr val="bg1">
                    <a:lumMod val="65000"/>
                  </a:schemeClr>
                </a:solidFill>
              </a:rPr>
              <a:t>Objection Feedback. </a:t>
            </a:r>
          </a:p>
          <a:p>
            <a:pPr lvl="0"/>
            <a:r>
              <a:rPr lang="en-US" dirty="0">
                <a:solidFill>
                  <a:schemeClr val="bg1">
                    <a:lumMod val="65000"/>
                  </a:schemeClr>
                </a:solidFill>
              </a:rPr>
              <a:t>What’s different in the Current Finalized PTNP?</a:t>
            </a:r>
          </a:p>
          <a:p>
            <a:r>
              <a:rPr lang="en-US" dirty="0"/>
              <a:t>PTNP 2026 Round 1</a:t>
            </a:r>
            <a:r>
              <a:rPr lang="en-US" sz="3200" dirty="0"/>
              <a:t> </a:t>
            </a:r>
            <a:r>
              <a:rPr lang="en-US" dirty="0"/>
              <a:t>data maintenance process .</a:t>
            </a:r>
            <a:endParaRPr lang="en-US" sz="3200" dirty="0"/>
          </a:p>
          <a:p>
            <a:pPr lvl="1"/>
            <a:r>
              <a:rPr lang="en-US" dirty="0"/>
              <a:t>Some observations from the last round. </a:t>
            </a:r>
            <a:endParaRPr lang="en-US" sz="2800" dirty="0"/>
          </a:p>
          <a:p>
            <a:pPr lvl="1"/>
            <a:r>
              <a:rPr lang="en-US" dirty="0">
                <a:solidFill>
                  <a:schemeClr val="bg1">
                    <a:lumMod val="65000"/>
                  </a:schemeClr>
                </a:solidFill>
              </a:rPr>
              <a:t>Significance &amp; Deadlines.</a:t>
            </a:r>
          </a:p>
          <a:p>
            <a:pPr lvl="0"/>
            <a:r>
              <a:rPr lang="en-US" dirty="0">
                <a:solidFill>
                  <a:schemeClr val="bg1">
                    <a:lumMod val="65000"/>
                  </a:schemeClr>
                </a:solidFill>
              </a:rPr>
              <a:t>Q&amp;A</a:t>
            </a:r>
            <a:endParaRPr lang="en-US" sz="3200" dirty="0">
              <a:solidFill>
                <a:schemeClr val="bg1">
                  <a:lumMod val="65000"/>
                </a:schemeClr>
              </a:solidFill>
            </a:endParaRPr>
          </a:p>
          <a:p>
            <a:endParaRPr lang="en-US" sz="2400" b="1" dirty="0"/>
          </a:p>
          <a:p>
            <a:endParaRPr lang="en-US" dirty="0"/>
          </a:p>
        </p:txBody>
      </p:sp>
      <p:sp>
        <p:nvSpPr>
          <p:cNvPr id="4" name="Slide Number Placeholder 3">
            <a:extLst>
              <a:ext uri="{FF2B5EF4-FFF2-40B4-BE49-F238E27FC236}">
                <a16:creationId xmlns:a16="http://schemas.microsoft.com/office/drawing/2014/main" id="{FBC7D9B6-F368-AE52-EDE8-DAF515A528A3}"/>
              </a:ext>
            </a:extLst>
          </p:cNvPr>
          <p:cNvSpPr>
            <a:spLocks noGrp="1"/>
          </p:cNvSpPr>
          <p:nvPr>
            <p:ph type="sldNum" sz="quarter" idx="12"/>
          </p:nvPr>
        </p:nvSpPr>
        <p:spPr/>
        <p:txBody>
          <a:bodyPr/>
          <a:lstStyle/>
          <a:p>
            <a:fld id="{62DBCB69-547C-4F68-819F-474A80AB012D}" type="slidenum">
              <a:rPr lang="en-US" smtClean="0"/>
              <a:t>29</a:t>
            </a:fld>
            <a:endParaRPr lang="en-US"/>
          </a:p>
        </p:txBody>
      </p:sp>
    </p:spTree>
    <p:extLst>
      <p:ext uri="{BB962C8B-B14F-4D97-AF65-F5344CB8AC3E}">
        <p14:creationId xmlns:p14="http://schemas.microsoft.com/office/powerpoint/2010/main" val="22695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Introductions</a:t>
            </a:r>
          </a:p>
        </p:txBody>
      </p:sp>
      <p:sp>
        <p:nvSpPr>
          <p:cNvPr id="4" name="Content Placeholder 3"/>
          <p:cNvSpPr>
            <a:spLocks noGrp="1"/>
          </p:cNvSpPr>
          <p:nvPr>
            <p:ph idx="1"/>
          </p:nvPr>
        </p:nvSpPr>
        <p:spPr/>
        <p:txBody>
          <a:bodyPr>
            <a:normAutofit/>
          </a:bodyPr>
          <a:lstStyle/>
          <a:p>
            <a:r>
              <a:rPr lang="en-US" sz="2400" dirty="0"/>
              <a:t>We try to capture attendee &amp; organization names for the meeting notes. </a:t>
            </a:r>
          </a:p>
        </p:txBody>
      </p:sp>
      <p:sp>
        <p:nvSpPr>
          <p:cNvPr id="2" name="Slide Number Placeholder 1"/>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127458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942E-6A5E-2D25-D4B9-BA76CC147823}"/>
              </a:ext>
            </a:extLst>
          </p:cNvPr>
          <p:cNvSpPr>
            <a:spLocks noGrp="1"/>
          </p:cNvSpPr>
          <p:nvPr>
            <p:ph type="title"/>
          </p:nvPr>
        </p:nvSpPr>
        <p:spPr/>
        <p:txBody>
          <a:bodyPr>
            <a:normAutofit/>
          </a:bodyPr>
          <a:lstStyle/>
          <a:p>
            <a:r>
              <a:rPr lang="en-US" dirty="0"/>
              <a:t>Some observations from the last round</a:t>
            </a:r>
          </a:p>
        </p:txBody>
      </p:sp>
      <p:sp>
        <p:nvSpPr>
          <p:cNvPr id="3" name="Content Placeholder 2">
            <a:extLst>
              <a:ext uri="{FF2B5EF4-FFF2-40B4-BE49-F238E27FC236}">
                <a16:creationId xmlns:a16="http://schemas.microsoft.com/office/drawing/2014/main" id="{5459226E-0359-F6B4-4AB7-9CC18E0B3DA2}"/>
              </a:ext>
            </a:extLst>
          </p:cNvPr>
          <p:cNvSpPr>
            <a:spLocks noGrp="1"/>
          </p:cNvSpPr>
          <p:nvPr>
            <p:ph idx="1"/>
          </p:nvPr>
        </p:nvSpPr>
        <p:spPr>
          <a:xfrm>
            <a:off x="457200" y="1143000"/>
            <a:ext cx="8229600" cy="4983163"/>
          </a:xfrm>
        </p:spPr>
        <p:txBody>
          <a:bodyPr>
            <a:normAutofit/>
          </a:bodyPr>
          <a:lstStyle/>
          <a:p>
            <a:pPr marL="0" indent="0">
              <a:buNone/>
            </a:pPr>
            <a:r>
              <a:rPr lang="en-US" dirty="0"/>
              <a:t>The Good:</a:t>
            </a:r>
          </a:p>
          <a:p>
            <a:pPr marL="457200" indent="-457200">
              <a:buFont typeface="+mj-lt"/>
              <a:buAutoNum type="arabicPeriod"/>
            </a:pPr>
            <a:r>
              <a:rPr lang="en-US" sz="1800" dirty="0"/>
              <a:t>Realizing the significance of the PTNP, participation has ramped up.    </a:t>
            </a:r>
          </a:p>
          <a:p>
            <a:pPr marL="457200" indent="-457200">
              <a:buFont typeface="+mj-lt"/>
              <a:buAutoNum type="arabicPeriod"/>
            </a:pPr>
            <a:r>
              <a:rPr lang="en-US" sz="1800" dirty="0"/>
              <a:t>The “Reasons” provided are increasingly helpful to AID in making more informed dispositions.</a:t>
            </a:r>
          </a:p>
          <a:p>
            <a:pPr marL="0" indent="0">
              <a:buNone/>
            </a:pPr>
            <a:r>
              <a:rPr lang="en-US" sz="1800" dirty="0"/>
              <a:t>    </a:t>
            </a:r>
          </a:p>
          <a:p>
            <a:pPr marL="0" indent="0">
              <a:buNone/>
            </a:pPr>
            <a:r>
              <a:rPr lang="en-US" dirty="0"/>
              <a:t>The not-so-Good: </a:t>
            </a:r>
          </a:p>
          <a:p>
            <a:pPr marL="457200" indent="-457200">
              <a:buFont typeface="+mj-lt"/>
              <a:buAutoNum type="arabicPeriod"/>
            </a:pPr>
            <a:r>
              <a:rPr lang="en-US" sz="1800" dirty="0"/>
              <a:t>The “Reason” for any suggestion or response </a:t>
            </a:r>
            <a:r>
              <a:rPr lang="en-US" sz="1800" b="1" i="1" dirty="0"/>
              <a:t>usually</a:t>
            </a:r>
            <a:r>
              <a:rPr lang="en-US" sz="1800" dirty="0"/>
              <a:t> needs to reflect research beyond the NPI Registry taxonomy. </a:t>
            </a:r>
            <a:r>
              <a:rPr lang="en-US" sz="1800" b="1" i="1" dirty="0"/>
              <a:t>Why?</a:t>
            </a:r>
            <a:r>
              <a:rPr lang="en-US" sz="1800" dirty="0"/>
              <a:t> The very reason we engage in the PTNP process is because the NPPES database (NPI Registry) provider classification data is imperfect, and not good enough for regulatory purposes. The PTNP process attempts to correct errors therein to build the </a:t>
            </a:r>
            <a:r>
              <a:rPr lang="en-US" sz="1800" i="1" dirty="0"/>
              <a:t>Current Finalized Provider Type-NPI Pool</a:t>
            </a:r>
            <a:r>
              <a:rPr lang="en-US" sz="1800" dirty="0"/>
              <a:t>. </a:t>
            </a:r>
          </a:p>
          <a:p>
            <a:pPr marL="457200" indent="-457200">
              <a:buFont typeface="+mj-lt"/>
              <a:buAutoNum type="arabicPeriod"/>
            </a:pPr>
            <a:r>
              <a:rPr lang="en-US" sz="1800" dirty="0"/>
              <a:t>Need clear understanding of provider types that allow nurses. Details in the next slide.</a:t>
            </a:r>
          </a:p>
          <a:p>
            <a:pPr marL="457200" indent="-457200">
              <a:buFont typeface="+mj-lt"/>
              <a:buAutoNum type="arabicPeriod"/>
            </a:pPr>
            <a:endParaRPr lang="en-US" sz="1800" dirty="0"/>
          </a:p>
        </p:txBody>
      </p:sp>
      <p:sp>
        <p:nvSpPr>
          <p:cNvPr id="4" name="Slide Number Placeholder 3">
            <a:extLst>
              <a:ext uri="{FF2B5EF4-FFF2-40B4-BE49-F238E27FC236}">
                <a16:creationId xmlns:a16="http://schemas.microsoft.com/office/drawing/2014/main" id="{E54783D7-D36A-C25E-82B1-73A26B0D552B}"/>
              </a:ext>
            </a:extLst>
          </p:cNvPr>
          <p:cNvSpPr>
            <a:spLocks noGrp="1"/>
          </p:cNvSpPr>
          <p:nvPr>
            <p:ph type="sldNum" sz="quarter" idx="12"/>
          </p:nvPr>
        </p:nvSpPr>
        <p:spPr/>
        <p:txBody>
          <a:bodyPr/>
          <a:lstStyle/>
          <a:p>
            <a:fld id="{62DBCB69-547C-4F68-819F-474A80AB012D}" type="slidenum">
              <a:rPr lang="en-US" smtClean="0"/>
              <a:t>30</a:t>
            </a:fld>
            <a:endParaRPr lang="en-US"/>
          </a:p>
        </p:txBody>
      </p:sp>
    </p:spTree>
    <p:extLst>
      <p:ext uri="{BB962C8B-B14F-4D97-AF65-F5344CB8AC3E}">
        <p14:creationId xmlns:p14="http://schemas.microsoft.com/office/powerpoint/2010/main" val="77387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2193-0A44-6A20-1F0D-7EE7D378F073}"/>
              </a:ext>
            </a:extLst>
          </p:cNvPr>
          <p:cNvSpPr>
            <a:spLocks noGrp="1"/>
          </p:cNvSpPr>
          <p:nvPr>
            <p:ph type="title"/>
          </p:nvPr>
        </p:nvSpPr>
        <p:spPr/>
        <p:txBody>
          <a:bodyPr>
            <a:normAutofit fontScale="90000"/>
          </a:bodyPr>
          <a:lstStyle/>
          <a:p>
            <a:r>
              <a:rPr lang="en-US" dirty="0"/>
              <a:t>Summarizing CCIIO’s rules on APRNs &amp; PAs</a:t>
            </a:r>
          </a:p>
        </p:txBody>
      </p:sp>
      <p:sp>
        <p:nvSpPr>
          <p:cNvPr id="3" name="Content Placeholder 2">
            <a:extLst>
              <a:ext uri="{FF2B5EF4-FFF2-40B4-BE49-F238E27FC236}">
                <a16:creationId xmlns:a16="http://schemas.microsoft.com/office/drawing/2014/main" id="{CC5014D1-655F-B823-91D0-5AFB138AB9F6}"/>
              </a:ext>
            </a:extLst>
          </p:cNvPr>
          <p:cNvSpPr>
            <a:spLocks noGrp="1"/>
          </p:cNvSpPr>
          <p:nvPr>
            <p:ph idx="1"/>
          </p:nvPr>
        </p:nvSpPr>
        <p:spPr/>
        <p:txBody>
          <a:bodyPr>
            <a:normAutofit/>
          </a:bodyPr>
          <a:lstStyle/>
          <a:p>
            <a:pPr marL="0" indent="0">
              <a:buNone/>
            </a:pPr>
            <a:r>
              <a:rPr lang="en-US" sz="1600" dirty="0"/>
              <a:t>(Details documented in the </a:t>
            </a:r>
            <a:r>
              <a:rPr lang="en-US" sz="1600" i="1" dirty="0"/>
              <a:t>Taxonomy Notes </a:t>
            </a:r>
            <a:r>
              <a:rPr lang="en-US" sz="1600" dirty="0"/>
              <a:t>tab within the file </a:t>
            </a:r>
            <a:r>
              <a:rPr lang="en-US" sz="1600" i="1" dirty="0">
                <a:hlinkClick r:id="rId2">
                  <a:extLst>
                    <a:ext uri="{A12FA001-AC4F-418D-AE19-62706E023703}">
                      <ahyp:hlinkClr xmlns:ahyp="http://schemas.microsoft.com/office/drawing/2018/hyperlinkcolor" val="tx"/>
                    </a:ext>
                  </a:extLst>
                </a:hlinkClick>
              </a:rPr>
              <a:t>Provider Type Taxonomic Descriptions</a:t>
            </a:r>
            <a:r>
              <a:rPr lang="en-US" sz="1600" i="1" dirty="0"/>
              <a:t> </a:t>
            </a:r>
            <a:r>
              <a:rPr lang="en-US" sz="1600" dirty="0"/>
              <a:t>located in  </a:t>
            </a:r>
            <a:r>
              <a:rPr lang="en-US" sz="1600" dirty="0">
                <a:hlinkClick r:id="rId3">
                  <a:extLst>
                    <a:ext uri="{A12FA001-AC4F-418D-AE19-62706E023703}">
                      <ahyp:hlinkClr xmlns:ahyp="http://schemas.microsoft.com/office/drawing/2018/hyperlinkcolor" val="tx"/>
                    </a:ext>
                  </a:extLst>
                </a:hlinkClick>
              </a:rPr>
              <a:t>https://rhld.insurance.arkansas.gov/Default/NetworkAdequacy</a:t>
            </a:r>
            <a:r>
              <a:rPr lang="en-US" sz="1600" dirty="0"/>
              <a:t>.)</a:t>
            </a:r>
          </a:p>
          <a:p>
            <a:pPr marL="0" indent="0">
              <a:buNone/>
            </a:pPr>
            <a:endParaRPr lang="en-US" sz="1600" dirty="0"/>
          </a:p>
          <a:p>
            <a:r>
              <a:rPr lang="en-US" sz="1600" dirty="0"/>
              <a:t>APRNs (appropriately qualified) are only allowed in three provider types</a:t>
            </a:r>
          </a:p>
          <a:p>
            <a:pPr lvl="1">
              <a:buFont typeface="+mj-lt"/>
              <a:buAutoNum type="arabicPeriod"/>
            </a:pPr>
            <a:r>
              <a:rPr lang="en-US" sz="1200" dirty="0"/>
              <a:t>P038	Primary Care – Adult</a:t>
            </a:r>
          </a:p>
          <a:p>
            <a:pPr lvl="1">
              <a:buFont typeface="+mj-lt"/>
              <a:buAutoNum type="arabicPeriod"/>
            </a:pPr>
            <a:r>
              <a:rPr lang="en-US" sz="1200" dirty="0"/>
              <a:t>P039	Primary Care – Pediatric</a:t>
            </a:r>
          </a:p>
          <a:p>
            <a:pPr lvl="1">
              <a:buFont typeface="+mj-lt"/>
              <a:buAutoNum type="arabicPeriod"/>
            </a:pPr>
            <a:r>
              <a:rPr lang="en-US" sz="1200" dirty="0"/>
              <a:t>P033	Outpatient Clinical Behavioral Health</a:t>
            </a:r>
          </a:p>
          <a:p>
            <a:endParaRPr lang="en-US" sz="1600" dirty="0"/>
          </a:p>
          <a:p>
            <a:r>
              <a:rPr lang="en-US" sz="1600" dirty="0"/>
              <a:t>Psychiatry APRNs </a:t>
            </a:r>
            <a:r>
              <a:rPr lang="en-US" sz="1600" i="1" dirty="0">
                <a:highlight>
                  <a:srgbClr val="FFFF00"/>
                </a:highlight>
              </a:rPr>
              <a:t>(but not Psychiatry MDs !) </a:t>
            </a:r>
            <a:r>
              <a:rPr lang="en-US" sz="1600" dirty="0"/>
              <a:t>are allowed in</a:t>
            </a:r>
          </a:p>
          <a:p>
            <a:pPr lvl="1">
              <a:buFont typeface="+mj-lt"/>
              <a:buAutoNum type="arabicPeriod"/>
            </a:pPr>
            <a:r>
              <a:rPr lang="en-US" sz="1200" dirty="0"/>
              <a:t>P033	Outpatient Clinical Behavioral Health</a:t>
            </a:r>
          </a:p>
          <a:p>
            <a:pPr lvl="1">
              <a:buFont typeface="+mj-lt"/>
              <a:buAutoNum type="arabicPeriod"/>
            </a:pPr>
            <a:endParaRPr lang="en-US" sz="1200" dirty="0"/>
          </a:p>
          <a:p>
            <a:r>
              <a:rPr lang="en-US" sz="1600" dirty="0"/>
              <a:t> PAs are only allowed in two provider types</a:t>
            </a:r>
          </a:p>
          <a:p>
            <a:pPr lvl="1">
              <a:buFont typeface="+mj-lt"/>
              <a:buAutoNum type="arabicPeriod"/>
            </a:pPr>
            <a:r>
              <a:rPr lang="en-US" sz="1200" dirty="0"/>
              <a:t>P038	Primary Care – Adult</a:t>
            </a:r>
          </a:p>
          <a:p>
            <a:pPr lvl="1">
              <a:buFont typeface="+mj-lt"/>
              <a:buAutoNum type="arabicPeriod"/>
            </a:pPr>
            <a:r>
              <a:rPr lang="en-US" sz="1200" dirty="0"/>
              <a:t>P039	Primary Care – Pediatric</a:t>
            </a:r>
          </a:p>
          <a:p>
            <a:pPr marL="0" indent="0">
              <a:buNone/>
            </a:pPr>
            <a:endParaRPr lang="en-US" sz="1600" dirty="0"/>
          </a:p>
        </p:txBody>
      </p:sp>
      <p:sp>
        <p:nvSpPr>
          <p:cNvPr id="4" name="Slide Number Placeholder 3">
            <a:extLst>
              <a:ext uri="{FF2B5EF4-FFF2-40B4-BE49-F238E27FC236}">
                <a16:creationId xmlns:a16="http://schemas.microsoft.com/office/drawing/2014/main" id="{5F09105E-EE53-8A23-097C-BE65E4099DD1}"/>
              </a:ext>
            </a:extLst>
          </p:cNvPr>
          <p:cNvSpPr>
            <a:spLocks noGrp="1"/>
          </p:cNvSpPr>
          <p:nvPr>
            <p:ph type="sldNum" sz="quarter" idx="12"/>
          </p:nvPr>
        </p:nvSpPr>
        <p:spPr/>
        <p:txBody>
          <a:bodyPr/>
          <a:lstStyle/>
          <a:p>
            <a:fld id="{62DBCB69-547C-4F68-819F-474A80AB012D}" type="slidenum">
              <a:rPr lang="en-US" smtClean="0"/>
              <a:t>31</a:t>
            </a:fld>
            <a:endParaRPr lang="en-US"/>
          </a:p>
        </p:txBody>
      </p:sp>
    </p:spTree>
    <p:extLst>
      <p:ext uri="{BB962C8B-B14F-4D97-AF65-F5344CB8AC3E}">
        <p14:creationId xmlns:p14="http://schemas.microsoft.com/office/powerpoint/2010/main" val="252485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7ED55-CEC6-C0C6-6CD0-D2A3A2333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331C3-2525-FC6F-09CB-6BCFB4A17EE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5E18F3-0652-F715-5F99-F3744AE7B05B}"/>
              </a:ext>
            </a:extLst>
          </p:cNvPr>
          <p:cNvSpPr>
            <a:spLocks noGrp="1"/>
          </p:cNvSpPr>
          <p:nvPr>
            <p:ph idx="1"/>
          </p:nvPr>
        </p:nvSpPr>
        <p:spPr/>
        <p:txBody>
          <a:bodyPr>
            <a:normAutofit lnSpcReduction="10000"/>
          </a:bodyPr>
          <a:lstStyle/>
          <a:p>
            <a:pPr lvl="0"/>
            <a:r>
              <a:rPr lang="en-US" dirty="0">
                <a:solidFill>
                  <a:schemeClr val="bg1">
                    <a:lumMod val="65000"/>
                  </a:schemeClr>
                </a:solidFill>
              </a:rPr>
              <a:t>Introductions &amp; Housekeeping.</a:t>
            </a:r>
          </a:p>
          <a:p>
            <a:pPr lvl="0"/>
            <a:r>
              <a:rPr lang="en-US" dirty="0">
                <a:solidFill>
                  <a:schemeClr val="bg1">
                    <a:lumMod val="65000"/>
                  </a:schemeClr>
                </a:solidFill>
              </a:rPr>
              <a:t>Overview of where we are.</a:t>
            </a:r>
          </a:p>
          <a:p>
            <a:pPr lvl="1"/>
            <a:r>
              <a:rPr lang="en-US" dirty="0">
                <a:solidFill>
                  <a:schemeClr val="bg1">
                    <a:lumMod val="65000"/>
                  </a:schemeClr>
                </a:solidFill>
              </a:rPr>
              <a:t>Timeline.</a:t>
            </a:r>
          </a:p>
          <a:p>
            <a:pPr lvl="1"/>
            <a:r>
              <a:rPr lang="en-US" dirty="0">
                <a:solidFill>
                  <a:schemeClr val="bg1">
                    <a:lumMod val="65000"/>
                  </a:schemeClr>
                </a:solidFill>
              </a:rPr>
              <a:t>PBM Updates.</a:t>
            </a:r>
          </a:p>
          <a:p>
            <a:pPr lvl="0"/>
            <a:r>
              <a:rPr lang="en-US" dirty="0">
                <a:solidFill>
                  <a:schemeClr val="bg1">
                    <a:lumMod val="65000"/>
                  </a:schemeClr>
                </a:solidFill>
              </a:rPr>
              <a:t>Provider Address Quality Precheck.</a:t>
            </a:r>
          </a:p>
          <a:p>
            <a:pPr lvl="1"/>
            <a:r>
              <a:rPr lang="en-US" dirty="0">
                <a:solidFill>
                  <a:schemeClr val="bg1">
                    <a:lumMod val="65000"/>
                  </a:schemeClr>
                </a:solidFill>
              </a:rPr>
              <a:t>Recap of the Isolated Provider Location Outlier process. </a:t>
            </a:r>
          </a:p>
          <a:p>
            <a:pPr lvl="1"/>
            <a:r>
              <a:rPr lang="en-US" dirty="0">
                <a:solidFill>
                  <a:schemeClr val="bg1">
                    <a:lumMod val="65000"/>
                  </a:schemeClr>
                </a:solidFill>
              </a:rPr>
              <a:t>Objection Feedback. </a:t>
            </a:r>
          </a:p>
          <a:p>
            <a:pPr lvl="0"/>
            <a:r>
              <a:rPr lang="en-US" dirty="0">
                <a:solidFill>
                  <a:schemeClr val="bg1">
                    <a:lumMod val="65000"/>
                  </a:schemeClr>
                </a:solidFill>
              </a:rPr>
              <a:t>What’s different in the Current Finalized PTNP?</a:t>
            </a:r>
          </a:p>
          <a:p>
            <a:r>
              <a:rPr lang="en-US" dirty="0"/>
              <a:t>PTNP 2026 Round 1</a:t>
            </a:r>
            <a:r>
              <a:rPr lang="en-US" sz="3200" dirty="0"/>
              <a:t> </a:t>
            </a:r>
            <a:r>
              <a:rPr lang="en-US" dirty="0"/>
              <a:t>data maintenance process .</a:t>
            </a:r>
            <a:endParaRPr lang="en-US" sz="3200" dirty="0"/>
          </a:p>
          <a:p>
            <a:pPr lvl="1"/>
            <a:r>
              <a:rPr lang="en-US" dirty="0">
                <a:solidFill>
                  <a:schemeClr val="bg1">
                    <a:lumMod val="65000"/>
                  </a:schemeClr>
                </a:solidFill>
              </a:rPr>
              <a:t>Some observations from the last round. </a:t>
            </a:r>
          </a:p>
          <a:p>
            <a:pPr lvl="1"/>
            <a:r>
              <a:rPr lang="en-US" dirty="0"/>
              <a:t>Significance &amp; Deadlines</a:t>
            </a:r>
            <a:r>
              <a:rPr lang="en-US" dirty="0">
                <a:solidFill>
                  <a:schemeClr val="bg1">
                    <a:lumMod val="65000"/>
                  </a:schemeClr>
                </a:solidFill>
              </a:rPr>
              <a:t>.</a:t>
            </a:r>
          </a:p>
          <a:p>
            <a:pPr lvl="0"/>
            <a:r>
              <a:rPr lang="en-US" dirty="0">
                <a:solidFill>
                  <a:schemeClr val="bg1">
                    <a:lumMod val="65000"/>
                  </a:schemeClr>
                </a:solidFill>
              </a:rPr>
              <a:t>Q&amp;A</a:t>
            </a:r>
            <a:endParaRPr lang="en-US" sz="3200" dirty="0">
              <a:solidFill>
                <a:schemeClr val="bg1">
                  <a:lumMod val="65000"/>
                </a:schemeClr>
              </a:solidFill>
            </a:endParaRPr>
          </a:p>
          <a:p>
            <a:endParaRPr lang="en-US" sz="2400" b="1" dirty="0"/>
          </a:p>
          <a:p>
            <a:endParaRPr lang="en-US" dirty="0"/>
          </a:p>
        </p:txBody>
      </p:sp>
      <p:sp>
        <p:nvSpPr>
          <p:cNvPr id="4" name="Slide Number Placeholder 3">
            <a:extLst>
              <a:ext uri="{FF2B5EF4-FFF2-40B4-BE49-F238E27FC236}">
                <a16:creationId xmlns:a16="http://schemas.microsoft.com/office/drawing/2014/main" id="{F08AE8C0-01A8-AE3F-944C-94A665C465E9}"/>
              </a:ext>
            </a:extLst>
          </p:cNvPr>
          <p:cNvSpPr>
            <a:spLocks noGrp="1"/>
          </p:cNvSpPr>
          <p:nvPr>
            <p:ph type="sldNum" sz="quarter" idx="12"/>
          </p:nvPr>
        </p:nvSpPr>
        <p:spPr/>
        <p:txBody>
          <a:bodyPr/>
          <a:lstStyle/>
          <a:p>
            <a:fld id="{62DBCB69-547C-4F68-819F-474A80AB012D}" type="slidenum">
              <a:rPr lang="en-US" smtClean="0"/>
              <a:t>32</a:t>
            </a:fld>
            <a:endParaRPr lang="en-US"/>
          </a:p>
        </p:txBody>
      </p:sp>
    </p:spTree>
    <p:extLst>
      <p:ext uri="{BB962C8B-B14F-4D97-AF65-F5344CB8AC3E}">
        <p14:creationId xmlns:p14="http://schemas.microsoft.com/office/powerpoint/2010/main" val="409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86F9-C590-8E00-02AA-2988AFD0A6AD}"/>
              </a:ext>
            </a:extLst>
          </p:cNvPr>
          <p:cNvSpPr>
            <a:spLocks noGrp="1"/>
          </p:cNvSpPr>
          <p:nvPr>
            <p:ph type="title"/>
          </p:nvPr>
        </p:nvSpPr>
        <p:spPr/>
        <p:txBody>
          <a:bodyPr>
            <a:normAutofit fontScale="90000"/>
          </a:bodyPr>
          <a:lstStyle/>
          <a:p>
            <a:r>
              <a:rPr lang="en-US" dirty="0"/>
              <a:t>PTNP 2026 Round 1 Significance &amp; Deadlines</a:t>
            </a:r>
          </a:p>
        </p:txBody>
      </p:sp>
      <p:sp>
        <p:nvSpPr>
          <p:cNvPr id="3" name="Content Placeholder 2">
            <a:extLst>
              <a:ext uri="{FF2B5EF4-FFF2-40B4-BE49-F238E27FC236}">
                <a16:creationId xmlns:a16="http://schemas.microsoft.com/office/drawing/2014/main" id="{8AF795DE-9FCA-CEC1-9913-38EBF71E7131}"/>
              </a:ext>
            </a:extLst>
          </p:cNvPr>
          <p:cNvSpPr>
            <a:spLocks noGrp="1"/>
          </p:cNvSpPr>
          <p:nvPr>
            <p:ph idx="1"/>
          </p:nvPr>
        </p:nvSpPr>
        <p:spPr/>
        <p:txBody>
          <a:bodyPr>
            <a:normAutofit fontScale="77500" lnSpcReduction="20000"/>
          </a:bodyPr>
          <a:lstStyle/>
          <a:p>
            <a:r>
              <a:rPr lang="en-US" dirty="0"/>
              <a:t>This PTNP round will </a:t>
            </a:r>
            <a:r>
              <a:rPr lang="en-US" b="1" dirty="0"/>
              <a:t>impact Network Adequacy review for PY2027</a:t>
            </a:r>
            <a:r>
              <a:rPr lang="en-US" dirty="0"/>
              <a:t>. As in the past, </a:t>
            </a:r>
          </a:p>
          <a:p>
            <a:pPr lvl="1"/>
            <a:r>
              <a:rPr lang="en-US" dirty="0"/>
              <a:t>You would not get credit for a NPI within your networks if that NPI does not exist in the PTNP.</a:t>
            </a:r>
          </a:p>
          <a:p>
            <a:pPr lvl="1"/>
            <a:r>
              <a:rPr lang="en-US" dirty="0"/>
              <a:t>An </a:t>
            </a:r>
            <a:r>
              <a:rPr lang="en-US" b="1" i="1" dirty="0"/>
              <a:t>incorrectly</a:t>
            </a:r>
            <a:r>
              <a:rPr lang="en-US" dirty="0"/>
              <a:t> classified NPI may not give you credit in the </a:t>
            </a:r>
            <a:r>
              <a:rPr lang="en-US" i="1" dirty="0"/>
              <a:t>provider type </a:t>
            </a:r>
            <a:r>
              <a:rPr lang="en-US" dirty="0"/>
              <a:t>you are seeking OR could work against you if the NPI is not in your network. </a:t>
            </a:r>
          </a:p>
          <a:p>
            <a:endParaRPr lang="en-US" dirty="0"/>
          </a:p>
          <a:p>
            <a:r>
              <a:rPr lang="en-US" dirty="0"/>
              <a:t>In Stage 1 (Addition/Removal suggestions) recommend </a:t>
            </a:r>
            <a:r>
              <a:rPr lang="en-US" b="1" i="1" dirty="0"/>
              <a:t>not</a:t>
            </a:r>
            <a:r>
              <a:rPr lang="en-US" dirty="0"/>
              <a:t> attempting to boil the ocean. Instead</a:t>
            </a:r>
          </a:p>
          <a:p>
            <a:pPr lvl="1"/>
            <a:r>
              <a:rPr lang="en-US" dirty="0"/>
              <a:t>Do review your PY2026 objections responses for “incorrect classification” or any PTNP related justifications.</a:t>
            </a:r>
          </a:p>
          <a:p>
            <a:pPr lvl="1"/>
            <a:r>
              <a:rPr lang="en-US" dirty="0"/>
              <a:t>Review incoming providers for PTNP impact.</a:t>
            </a:r>
          </a:p>
          <a:p>
            <a:pPr lvl="1"/>
            <a:r>
              <a:rPr lang="en-US" dirty="0"/>
              <a:t>Review reasons behind outgoing providers (retired/death/moved to distant state?)</a:t>
            </a:r>
          </a:p>
          <a:p>
            <a:pPr lvl="1"/>
            <a:r>
              <a:rPr lang="en-US" dirty="0"/>
              <a:t>Do try to provide brief but evidentiary “Reason”   </a:t>
            </a:r>
          </a:p>
          <a:p>
            <a:pPr lvl="1"/>
            <a:endParaRPr lang="en-US" dirty="0"/>
          </a:p>
          <a:p>
            <a:r>
              <a:rPr lang="en-US" dirty="0"/>
              <a:t>In Stage 2 (Voting on suggestions) </a:t>
            </a:r>
          </a:p>
          <a:p>
            <a:pPr lvl="1"/>
            <a:r>
              <a:rPr lang="en-US" b="1" dirty="0"/>
              <a:t>Do</a:t>
            </a:r>
            <a:r>
              <a:rPr lang="en-US" dirty="0"/>
              <a:t> attempt to boil the ocean at this stage. </a:t>
            </a:r>
          </a:p>
          <a:p>
            <a:pPr lvl="1"/>
            <a:r>
              <a:rPr lang="en-US" dirty="0"/>
              <a:t>Prioritize sparse provider types </a:t>
            </a:r>
            <a:r>
              <a:rPr lang="en-US" b="1" dirty="0"/>
              <a:t>and</a:t>
            </a:r>
            <a:r>
              <a:rPr lang="en-US" dirty="0"/>
              <a:t> provider types you may have received objections on in the prior year.</a:t>
            </a:r>
          </a:p>
          <a:p>
            <a:pPr lvl="1"/>
            <a:r>
              <a:rPr lang="en-US" dirty="0"/>
              <a:t>Do try to provide brief but evidentiary “Reason”</a:t>
            </a:r>
          </a:p>
          <a:p>
            <a:pPr lvl="2"/>
            <a:endParaRPr lang="en-US" dirty="0"/>
          </a:p>
        </p:txBody>
      </p:sp>
      <p:sp>
        <p:nvSpPr>
          <p:cNvPr id="4" name="Slide Number Placeholder 3">
            <a:extLst>
              <a:ext uri="{FF2B5EF4-FFF2-40B4-BE49-F238E27FC236}">
                <a16:creationId xmlns:a16="http://schemas.microsoft.com/office/drawing/2014/main" id="{8E02E996-A9EE-459C-375F-0B2D51A7A551}"/>
              </a:ext>
            </a:extLst>
          </p:cNvPr>
          <p:cNvSpPr>
            <a:spLocks noGrp="1"/>
          </p:cNvSpPr>
          <p:nvPr>
            <p:ph type="sldNum" sz="quarter" idx="12"/>
          </p:nvPr>
        </p:nvSpPr>
        <p:spPr/>
        <p:txBody>
          <a:bodyPr/>
          <a:lstStyle/>
          <a:p>
            <a:fld id="{62DBCB69-547C-4F68-819F-474A80AB012D}" type="slidenum">
              <a:rPr lang="en-US" smtClean="0"/>
              <a:t>33</a:t>
            </a:fld>
            <a:endParaRPr lang="en-US"/>
          </a:p>
        </p:txBody>
      </p:sp>
    </p:spTree>
    <p:extLst>
      <p:ext uri="{BB962C8B-B14F-4D97-AF65-F5344CB8AC3E}">
        <p14:creationId xmlns:p14="http://schemas.microsoft.com/office/powerpoint/2010/main" val="14362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PTNP data maintenance </a:t>
            </a:r>
            <a:r>
              <a:rPr lang="en-US" u="sng" dirty="0"/>
              <a:t>Round 1</a:t>
            </a:r>
          </a:p>
        </p:txBody>
      </p:sp>
      <p:sp>
        <p:nvSpPr>
          <p:cNvPr id="4" name="Slide Number Placeholder 3"/>
          <p:cNvSpPr>
            <a:spLocks noGrp="1"/>
          </p:cNvSpPr>
          <p:nvPr>
            <p:ph type="sldNum" sz="quarter" idx="12"/>
          </p:nvPr>
        </p:nvSpPr>
        <p:spPr/>
        <p:txBody>
          <a:bodyPr/>
          <a:lstStyle/>
          <a:p>
            <a:fld id="{62DBCB69-547C-4F68-819F-474A80AB012D}" type="slidenum">
              <a:rPr lang="en-US" smtClean="0"/>
              <a:t>34</a:t>
            </a:fld>
            <a:endParaRPr lang="en-US"/>
          </a:p>
        </p:txBody>
      </p:sp>
      <p:sp>
        <p:nvSpPr>
          <p:cNvPr id="6" name="Rounded Rectangle 5"/>
          <p:cNvSpPr/>
          <p:nvPr/>
        </p:nvSpPr>
        <p:spPr>
          <a:xfrm>
            <a:off x="611038" y="35052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Initial  Provider Type NPI Pool (AID)</a:t>
            </a:r>
          </a:p>
        </p:txBody>
      </p:sp>
      <p:sp>
        <p:nvSpPr>
          <p:cNvPr id="7" name="Rounded Rectangle 6"/>
          <p:cNvSpPr/>
          <p:nvPr/>
        </p:nvSpPr>
        <p:spPr>
          <a:xfrm>
            <a:off x="612475" y="53340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lt1"/>
                </a:solidFill>
              </a:rPr>
              <a:t>Addition-Deletion Suggestions by individual carriers (Issuers)</a:t>
            </a:r>
          </a:p>
        </p:txBody>
      </p:sp>
      <p:sp>
        <p:nvSpPr>
          <p:cNvPr id="8" name="Rounded Rectangle 7"/>
          <p:cNvSpPr/>
          <p:nvPr/>
        </p:nvSpPr>
        <p:spPr>
          <a:xfrm>
            <a:off x="5486400" y="53340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 Industry Provider Type Addition-Deletion suggestions (AID)</a:t>
            </a:r>
          </a:p>
        </p:txBody>
      </p:sp>
      <p:sp>
        <p:nvSpPr>
          <p:cNvPr id="9" name="Rounded Rectangle 8"/>
          <p:cNvSpPr/>
          <p:nvPr/>
        </p:nvSpPr>
        <p:spPr>
          <a:xfrm>
            <a:off x="5486400" y="35052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Votes by individual carriers (Issuers)</a:t>
            </a:r>
            <a:endParaRPr lang="en-US" sz="1400" i="1" dirty="0"/>
          </a:p>
        </p:txBody>
      </p:sp>
      <p:sp>
        <p:nvSpPr>
          <p:cNvPr id="10" name="Rounded Rectangle 9"/>
          <p:cNvSpPr/>
          <p:nvPr/>
        </p:nvSpPr>
        <p:spPr>
          <a:xfrm>
            <a:off x="5486400" y="1693653"/>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Finalized  Provider Type-NPI Pool (AID)</a:t>
            </a:r>
          </a:p>
        </p:txBody>
      </p:sp>
      <p:sp>
        <p:nvSpPr>
          <p:cNvPr id="13" name="Right Arrow 12"/>
          <p:cNvSpPr/>
          <p:nvPr/>
        </p:nvSpPr>
        <p:spPr>
          <a:xfrm rot="5400000">
            <a:off x="1257300" y="47625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4" name="Right Arrow 13"/>
          <p:cNvSpPr/>
          <p:nvPr/>
        </p:nvSpPr>
        <p:spPr>
          <a:xfrm>
            <a:off x="3733800" y="56769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horz" wrap="none" rtlCol="0" anchor="t" anchorCtr="0"/>
          <a:lstStyle/>
          <a:p>
            <a:pPr algn="ctr"/>
            <a:endParaRPr lang="en-US" sz="1600" dirty="0"/>
          </a:p>
        </p:txBody>
      </p:sp>
      <p:sp>
        <p:nvSpPr>
          <p:cNvPr id="15" name="Right Arrow 14"/>
          <p:cNvSpPr/>
          <p:nvPr/>
        </p:nvSpPr>
        <p:spPr>
          <a:xfrm rot="16200000" flipV="1">
            <a:off x="6210300" y="4759625"/>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7" name="Right Arrow 16"/>
          <p:cNvSpPr/>
          <p:nvPr/>
        </p:nvSpPr>
        <p:spPr>
          <a:xfrm rot="16200000" flipV="1">
            <a:off x="619736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8" name="TextBox 17"/>
          <p:cNvSpPr txBox="1"/>
          <p:nvPr/>
        </p:nvSpPr>
        <p:spPr>
          <a:xfrm>
            <a:off x="2362200" y="990600"/>
            <a:ext cx="6324600" cy="461665"/>
          </a:xfrm>
          <a:prstGeom prst="rect">
            <a:avLst/>
          </a:prstGeom>
          <a:noFill/>
        </p:spPr>
        <p:txBody>
          <a:bodyPr wrap="square" rtlCol="0">
            <a:spAutoFit/>
          </a:bodyPr>
          <a:lstStyle/>
          <a:p>
            <a:r>
              <a:rPr lang="en-US" sz="2400" b="1" dirty="0">
                <a:solidFill>
                  <a:srgbClr val="C00000"/>
                </a:solidFill>
              </a:rPr>
              <a:t>Details available in </a:t>
            </a:r>
            <a:r>
              <a:rPr lang="en-US" sz="2400" b="1" i="1" dirty="0">
                <a:solidFill>
                  <a:srgbClr val="C00000"/>
                </a:solidFill>
                <a:hlinkClick r:id="rId2">
                  <a:extLst>
                    <a:ext uri="{A12FA001-AC4F-418D-AE19-62706E023703}">
                      <ahyp:hlinkClr xmlns:ahyp="http://schemas.microsoft.com/office/drawing/2018/hyperlinkcolor" val="tx"/>
                    </a:ext>
                  </a:extLst>
                </a:hlinkClick>
              </a:rPr>
              <a:t>NA Review Process.pdf </a:t>
            </a:r>
            <a:endParaRPr lang="en-US" sz="2400" b="1" i="1" dirty="0">
              <a:solidFill>
                <a:srgbClr val="C00000"/>
              </a:solidFill>
            </a:endParaRPr>
          </a:p>
        </p:txBody>
      </p:sp>
      <p:sp>
        <p:nvSpPr>
          <p:cNvPr id="19" name="Rounded Rectangular Callout 18"/>
          <p:cNvSpPr/>
          <p:nvPr/>
        </p:nvSpPr>
        <p:spPr>
          <a:xfrm>
            <a:off x="2579707" y="4840898"/>
            <a:ext cx="1524000" cy="609600"/>
          </a:xfrm>
          <a:prstGeom prst="wedgeRoundRectCallout">
            <a:avLst>
              <a:gd name="adj1" fmla="val -47062"/>
              <a:gd name="adj2" fmla="val 10822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Next up: Jan 15, 2026</a:t>
            </a:r>
          </a:p>
        </p:txBody>
      </p:sp>
      <p:sp>
        <p:nvSpPr>
          <p:cNvPr id="20" name="Rounded Rectangular Callout 19"/>
          <p:cNvSpPr/>
          <p:nvPr/>
        </p:nvSpPr>
        <p:spPr>
          <a:xfrm>
            <a:off x="3561845" y="3392012"/>
            <a:ext cx="1524000" cy="609600"/>
          </a:xfrm>
          <a:prstGeom prst="wedgeRoundRectCallout">
            <a:avLst>
              <a:gd name="adj1" fmla="val 74614"/>
              <a:gd name="adj2" fmla="val 2764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Due: Feb 27, 2026</a:t>
            </a:r>
          </a:p>
        </p:txBody>
      </p:sp>
      <p:sp>
        <p:nvSpPr>
          <p:cNvPr id="21" name="Rounded Rectangular Callout 20"/>
          <p:cNvSpPr/>
          <p:nvPr/>
        </p:nvSpPr>
        <p:spPr>
          <a:xfrm>
            <a:off x="3886200" y="2688385"/>
            <a:ext cx="1676400" cy="609600"/>
          </a:xfrm>
          <a:prstGeom prst="wedgeRoundRectCallout">
            <a:avLst>
              <a:gd name="adj1" fmla="val 46945"/>
              <a:gd name="adj2" fmla="val -12265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 Mar 16, 2026</a:t>
            </a:r>
          </a:p>
        </p:txBody>
      </p:sp>
      <p:sp>
        <p:nvSpPr>
          <p:cNvPr id="22" name="Rounded Rectangle 21"/>
          <p:cNvSpPr/>
          <p:nvPr/>
        </p:nvSpPr>
        <p:spPr>
          <a:xfrm>
            <a:off x="801538" y="6416772"/>
            <a:ext cx="1600200" cy="304703"/>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3" name="Rounded Rectangle 22"/>
          <p:cNvSpPr/>
          <p:nvPr/>
        </p:nvSpPr>
        <p:spPr>
          <a:xfrm>
            <a:off x="5757741" y="6416772"/>
            <a:ext cx="1590918" cy="335215"/>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16" name="Rounded Rectangular Callout 18">
            <a:extLst>
              <a:ext uri="{FF2B5EF4-FFF2-40B4-BE49-F238E27FC236}">
                <a16:creationId xmlns:a16="http://schemas.microsoft.com/office/drawing/2014/main" id="{2497FFF4-7180-4548-A681-1DA5D30E5100}"/>
              </a:ext>
            </a:extLst>
          </p:cNvPr>
          <p:cNvSpPr/>
          <p:nvPr/>
        </p:nvSpPr>
        <p:spPr>
          <a:xfrm>
            <a:off x="3271862" y="4153641"/>
            <a:ext cx="1413427" cy="609600"/>
          </a:xfrm>
          <a:prstGeom prst="wedgeRoundRectCallout">
            <a:avLst>
              <a:gd name="adj1" fmla="val 107450"/>
              <a:gd name="adj2" fmla="val 19363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 Jan 30, 2026</a:t>
            </a:r>
          </a:p>
        </p:txBody>
      </p:sp>
    </p:spTree>
    <p:extLst>
      <p:ext uri="{BB962C8B-B14F-4D97-AF65-F5344CB8AC3E}">
        <p14:creationId xmlns:p14="http://schemas.microsoft.com/office/powerpoint/2010/main" val="22954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xit" presetSubtype="0" fill="hold" grpId="1"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7" grpId="0" animBg="1"/>
      <p:bldP spid="19" grpId="0" animBg="1"/>
      <p:bldP spid="20" grpId="0" animBg="1"/>
      <p:bldP spid="21" grpId="0" animBg="1"/>
      <p:bldP spid="22" grpId="0" animBg="1"/>
      <p:bldP spid="22" grpId="1" animBg="1"/>
      <p:bldP spid="23" grpId="0" animBg="1"/>
      <p:bldP spid="23" grpId="1"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dasgupta\AppData\Local\Microsoft\Windows\Temporary Internet Files\Content.IE5\24HTFFC0\matt-icons_contact-ad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1087" y="2360762"/>
            <a:ext cx="8727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623" y="2204209"/>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220989"/>
            <a:ext cx="3962400" cy="584775"/>
          </a:xfrm>
          <a:prstGeom prst="rect">
            <a:avLst/>
          </a:prstGeom>
        </p:spPr>
        <p:txBody>
          <a:bodyPr wrap="square">
            <a:spAutoFit/>
          </a:bodyPr>
          <a:lstStyle/>
          <a:p>
            <a:r>
              <a:rPr lang="en-US" sz="1600" dirty="0"/>
              <a:t>2026 Round 1 Initial Provider Type-NPI Pool </a:t>
            </a:r>
          </a:p>
          <a:p>
            <a:r>
              <a:rPr lang="en-US" sz="1600" dirty="0">
                <a:solidFill>
                  <a:srgbClr val="C00000"/>
                </a:solidFill>
              </a:rPr>
              <a:t> (Available since December 1, 2025)</a:t>
            </a:r>
            <a:r>
              <a:rPr lang="en-US" sz="1600" dirty="0">
                <a:solidFill>
                  <a:schemeClr val="accent1"/>
                </a:solidFill>
              </a:rPr>
              <a:t> </a:t>
            </a:r>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3888" y="2617106"/>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20260115_83470_BCBS_Provider_Type_NPI_AddDelete.csv</a:t>
            </a:r>
            <a:r>
              <a:rPr lang="en-US" sz="1600" dirty="0"/>
              <a:t>”</a:t>
            </a:r>
          </a:p>
          <a:p>
            <a:r>
              <a:rPr lang="en-US" sz="1600" dirty="0">
                <a:solidFill>
                  <a:srgbClr val="C00000"/>
                </a:solidFill>
              </a:rPr>
              <a:t>(Due Jan 15, 2026)</a:t>
            </a:r>
          </a:p>
        </p:txBody>
      </p:sp>
      <p:sp>
        <p:nvSpPr>
          <p:cNvPr id="9" name="TextBox 8"/>
          <p:cNvSpPr txBox="1"/>
          <p:nvPr/>
        </p:nvSpPr>
        <p:spPr>
          <a:xfrm>
            <a:off x="2625301" y="3442900"/>
            <a:ext cx="1737173" cy="369332"/>
          </a:xfrm>
          <a:prstGeom prst="rect">
            <a:avLst/>
          </a:prstGeom>
          <a:noFill/>
        </p:spPr>
        <p:txBody>
          <a:bodyPr wrap="square" rtlCol="0">
            <a:spAutoFit/>
          </a:bodyPr>
          <a:lstStyle/>
          <a:p>
            <a:r>
              <a:rPr lang="en-US" dirty="0"/>
              <a:t>Add? Delete?</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a:t>Blue Cross Experts </a:t>
            </a:r>
          </a:p>
        </p:txBody>
      </p:sp>
      <p:sp>
        <p:nvSpPr>
          <p:cNvPr id="11" name="TextBox 10"/>
          <p:cNvSpPr txBox="1"/>
          <p:nvPr/>
        </p:nvSpPr>
        <p:spPr>
          <a:xfrm>
            <a:off x="417353" y="6174709"/>
            <a:ext cx="8458200" cy="646331"/>
          </a:xfrm>
          <a:prstGeom prst="rect">
            <a:avLst/>
          </a:prstGeom>
          <a:noFill/>
        </p:spPr>
        <p:txBody>
          <a:bodyPr wrap="square" rtlCol="0">
            <a:spAutoFit/>
          </a:bodyPr>
          <a:lstStyle/>
          <a:p>
            <a:r>
              <a:rPr lang="en-US" dirty="0">
                <a:latin typeface="Arial Black" panose="020B0A04020102020204" pitchFamily="34" charset="0"/>
              </a:rPr>
              <a:t>Stage 1: “Suggestion for changes” stage using BCBS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35</a:t>
            </a:fld>
            <a:endParaRPr lang="en-US"/>
          </a:p>
        </p:txBody>
      </p:sp>
      <p:pic>
        <p:nvPicPr>
          <p:cNvPr id="19" name="Picture 18"/>
          <p:cNvPicPr>
            <a:picLocks noChangeAspect="1"/>
          </p:cNvPicPr>
          <p:nvPr/>
        </p:nvPicPr>
        <p:blipFill>
          <a:blip r:embed="rId6"/>
          <a:stretch>
            <a:fillRect/>
          </a:stretch>
        </p:blipFill>
        <p:spPr>
          <a:xfrm rot="20214641">
            <a:off x="-381038" y="1651532"/>
            <a:ext cx="3090940" cy="1932600"/>
          </a:xfrm>
          <a:prstGeom prst="rect">
            <a:avLst/>
          </a:prstGeom>
        </p:spPr>
      </p:pic>
      <p:pic>
        <p:nvPicPr>
          <p:cNvPr id="24" name="Picture 10" descr="C:\Users\tdasgupta\AppData\Local\Microsoft\Windows\Temporary Internet Files\Content.IE5\QECY1J48\724px-Office-excel.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500"/>
                                        <p:tgtEl>
                                          <p:spTgt spid="102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500"/>
                                        <p:tgtEl>
                                          <p:spTgt spid="103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fade">
                                      <p:cBhvr>
                                        <p:cTn id="57" dur="500"/>
                                        <p:tgtEl>
                                          <p:spTgt spid="10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15" grpId="0" animBg="1"/>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20260227_80799_Ambetter_ObjectionVote.csv</a:t>
            </a:r>
            <a:r>
              <a:rPr lang="en-US" sz="1600" dirty="0"/>
              <a:t>”</a:t>
            </a:r>
          </a:p>
          <a:p>
            <a:r>
              <a:rPr lang="en-US" sz="1600" dirty="0">
                <a:solidFill>
                  <a:srgbClr val="C00000"/>
                </a:solidFill>
              </a:rPr>
              <a:t>(Due Feb 27, 2026)</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err="1"/>
              <a:t>Ambetter</a:t>
            </a:r>
            <a:r>
              <a:rPr lang="en-US" dirty="0"/>
              <a:t> Experts </a:t>
            </a:r>
          </a:p>
        </p:txBody>
      </p:sp>
      <p:sp>
        <p:nvSpPr>
          <p:cNvPr id="11" name="TextBox 10"/>
          <p:cNvSpPr txBox="1"/>
          <p:nvPr/>
        </p:nvSpPr>
        <p:spPr>
          <a:xfrm>
            <a:off x="417353" y="6174709"/>
            <a:ext cx="8458200" cy="369332"/>
          </a:xfrm>
          <a:prstGeom prst="rect">
            <a:avLst/>
          </a:prstGeom>
          <a:noFill/>
        </p:spPr>
        <p:txBody>
          <a:bodyPr wrap="square" rtlCol="0">
            <a:spAutoFit/>
          </a:bodyPr>
          <a:lstStyle/>
          <a:p>
            <a:r>
              <a:rPr lang="en-US" dirty="0">
                <a:latin typeface="Arial Black" panose="020B0A04020102020204" pitchFamily="34" charset="0"/>
              </a:rPr>
              <a:t>Stage 2: “Voting” stage using </a:t>
            </a:r>
            <a:r>
              <a:rPr lang="en-US" dirty="0" err="1">
                <a:latin typeface="Arial Black" panose="020B0A04020102020204" pitchFamily="34" charset="0"/>
              </a:rPr>
              <a:t>Ambetter</a:t>
            </a:r>
            <a:r>
              <a:rPr lang="en-US" dirty="0">
                <a:latin typeface="Arial Black" panose="020B0A04020102020204" pitchFamily="34" charset="0"/>
              </a:rPr>
              <a:t>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36</a:t>
            </a:fld>
            <a:endParaRPr lang="en-US"/>
          </a:p>
        </p:txBody>
      </p:sp>
      <p:sp>
        <p:nvSpPr>
          <p:cNvPr id="9" name="TextBox 8"/>
          <p:cNvSpPr txBox="1"/>
          <p:nvPr/>
        </p:nvSpPr>
        <p:spPr>
          <a:xfrm>
            <a:off x="2691814" y="2370050"/>
            <a:ext cx="2136837" cy="1200329"/>
          </a:xfrm>
          <a:prstGeom prst="rect">
            <a:avLst/>
          </a:prstGeom>
          <a:noFill/>
        </p:spPr>
        <p:txBody>
          <a:bodyPr wrap="square" rtlCol="0">
            <a:spAutoFit/>
          </a:bodyPr>
          <a:lstStyle/>
          <a:p>
            <a:r>
              <a:rPr lang="en-US" dirty="0"/>
              <a:t>To agree or not to agree on this addition and that removal?</a:t>
            </a:r>
          </a:p>
        </p:txBody>
      </p:sp>
      <p:sp>
        <p:nvSpPr>
          <p:cNvPr id="5" name="Rectangle 4"/>
          <p:cNvSpPr/>
          <p:nvPr/>
        </p:nvSpPr>
        <p:spPr>
          <a:xfrm>
            <a:off x="5430421" y="1077121"/>
            <a:ext cx="3993583" cy="584775"/>
          </a:xfrm>
          <a:prstGeom prst="rect">
            <a:avLst/>
          </a:prstGeom>
        </p:spPr>
        <p:txBody>
          <a:bodyPr wrap="square">
            <a:spAutoFit/>
          </a:bodyPr>
          <a:lstStyle/>
          <a:p>
            <a:r>
              <a:rPr lang="en-US" sz="1600" dirty="0">
                <a:solidFill>
                  <a:schemeClr val="accent1"/>
                </a:solidFill>
              </a:rPr>
              <a:t>"Industry Provider Type Addition-Deletion</a:t>
            </a:r>
          </a:p>
          <a:p>
            <a:r>
              <a:rPr lang="en-US" sz="1600" dirty="0">
                <a:solidFill>
                  <a:schemeClr val="accent1"/>
                </a:solidFill>
              </a:rPr>
              <a:t>suggestions"  </a:t>
            </a:r>
            <a:r>
              <a:rPr lang="en-US" sz="1600" dirty="0">
                <a:solidFill>
                  <a:srgbClr val="C00000"/>
                </a:solidFill>
              </a:rPr>
              <a:t>(Expect Jan 30, 2026)</a:t>
            </a:r>
          </a:p>
        </p:txBody>
      </p:sp>
      <p:pic>
        <p:nvPicPr>
          <p:cNvPr id="4106" name="Picture 10" descr="C:\Users\tdasgupta\AppData\Local\Microsoft\Windows\Temporary Internet Files\Content.IE5\QECY1J48\724px-Office-exce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dasgupta\AppData\Local\Microsoft\Windows\Temporary Internet Files\Content.IE5\LU5KSSG0\Office-ms-exce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443883"/>
            <a:ext cx="535000" cy="75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rot="20080629">
            <a:off x="-291989" y="1691986"/>
            <a:ext cx="2890073" cy="1807008"/>
          </a:xfrm>
          <a:prstGeom prst="rect">
            <a:avLst/>
          </a:prstGeom>
        </p:spPr>
      </p:pic>
    </p:spTree>
    <p:extLst>
      <p:ext uri="{BB962C8B-B14F-4D97-AF65-F5344CB8AC3E}">
        <p14:creationId xmlns:p14="http://schemas.microsoft.com/office/powerpoint/2010/main" val="30611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4106"/>
                                        </p:tgtEl>
                                        <p:attrNameLst>
                                          <p:attrName>style.visibility</p:attrName>
                                        </p:attrNameLst>
                                      </p:cBhvr>
                                      <p:to>
                                        <p:strVal val="visible"/>
                                      </p:to>
                                    </p:set>
                                    <p:animEffect transition="in" filter="fade">
                                      <p:cBhvr>
                                        <p:cTn id="23" dur="500"/>
                                        <p:tgtEl>
                                          <p:spTgt spid="410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500"/>
                                        <p:tgtEl>
                                          <p:spTgt spid="10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4107"/>
                                        </p:tgtEl>
                                        <p:attrNameLst>
                                          <p:attrName>style.visibility</p:attrName>
                                        </p:attrNameLst>
                                      </p:cBhvr>
                                      <p:to>
                                        <p:strVal val="visible"/>
                                      </p:to>
                                    </p:set>
                                    <p:animEffect transition="in" filter="fade">
                                      <p:cBhvr>
                                        <p:cTn id="60"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15" grpId="0" animBg="1"/>
      <p:bldP spid="7" grpId="0"/>
      <p:bldP spid="8" grpId="0"/>
      <p:bldP spid="10" grpId="0"/>
      <p:bldP spid="11" grpId="0"/>
      <p:bldP spid="9"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Expectations from Issuers</a:t>
            </a:r>
          </a:p>
        </p:txBody>
      </p:sp>
      <p:sp>
        <p:nvSpPr>
          <p:cNvPr id="3" name="Content Placeholder 2"/>
          <p:cNvSpPr>
            <a:spLocks noGrp="1"/>
          </p:cNvSpPr>
          <p:nvPr>
            <p:ph idx="1"/>
          </p:nvPr>
        </p:nvSpPr>
        <p:spPr>
          <a:xfrm>
            <a:off x="476816" y="1196982"/>
            <a:ext cx="8229600" cy="4983163"/>
          </a:xfrm>
        </p:spPr>
        <p:txBody>
          <a:bodyPr>
            <a:normAutofit fontScale="77500" lnSpcReduction="20000"/>
          </a:bodyPr>
          <a:lstStyle/>
          <a:p>
            <a:r>
              <a:rPr lang="en-US" sz="2000" dirty="0"/>
              <a:t>Refer pdf document </a:t>
            </a:r>
            <a:r>
              <a:rPr lang="en-US" sz="2000" i="1" dirty="0"/>
              <a:t>NA Review Process </a:t>
            </a:r>
            <a:r>
              <a:rPr lang="en-US" sz="2000" dirty="0"/>
              <a:t>located in </a:t>
            </a:r>
            <a:r>
              <a:rPr lang="en-US" sz="2000" dirty="0">
                <a:hlinkClick r:id="rId2"/>
              </a:rPr>
              <a:t>http://rhld.insurance.arkansas.gov/Default/NetworkAdequacy</a:t>
            </a:r>
            <a:r>
              <a:rPr lang="en-US" sz="2000" dirty="0"/>
              <a:t> (NA website)</a:t>
            </a:r>
          </a:p>
          <a:p>
            <a:pPr marL="0" indent="0">
              <a:buNone/>
            </a:pPr>
            <a:r>
              <a:rPr lang="en-US" sz="2200" b="1" u="sng" dirty="0"/>
              <a:t>PTNP 2026 Round 1</a:t>
            </a:r>
          </a:p>
          <a:p>
            <a:pPr lvl="1"/>
            <a:r>
              <a:rPr lang="en-US" sz="2000" b="1" dirty="0"/>
              <a:t>Issuers provides suggestions for change. </a:t>
            </a:r>
            <a:r>
              <a:rPr lang="en-US" sz="2000" dirty="0"/>
              <a:t>Due on January 15, 2026. </a:t>
            </a:r>
          </a:p>
          <a:p>
            <a:pPr lvl="1"/>
            <a:r>
              <a:rPr lang="en-US" sz="2000" b="1" dirty="0"/>
              <a:t>AID</a:t>
            </a:r>
            <a:r>
              <a:rPr lang="en-US" sz="2000" dirty="0"/>
              <a:t> collects these suggestions and posts the consolidated information on NA website on January 30, 2026.</a:t>
            </a:r>
          </a:p>
          <a:p>
            <a:pPr lvl="1"/>
            <a:r>
              <a:rPr lang="en-US" sz="2000" b="1" dirty="0"/>
              <a:t>Issuers vote their agreement OR opposition to suggested changes by others</a:t>
            </a:r>
            <a:r>
              <a:rPr lang="en-US" sz="2000" dirty="0"/>
              <a:t>. Due on February </a:t>
            </a:r>
            <a:r>
              <a:rPr lang="en-US" dirty="0"/>
              <a:t>27</a:t>
            </a:r>
            <a:r>
              <a:rPr lang="en-US" sz="2000" dirty="0"/>
              <a:t>, 2026. </a:t>
            </a:r>
          </a:p>
          <a:p>
            <a:pPr lvl="1"/>
            <a:r>
              <a:rPr lang="en-US" sz="2000" b="1" dirty="0"/>
              <a:t>AID</a:t>
            </a:r>
            <a:r>
              <a:rPr lang="en-US" sz="2000" dirty="0"/>
              <a:t> processes votes and updates the PTNPs on NA website on March 16, 2026.</a:t>
            </a:r>
            <a:endParaRPr lang="en-US" dirty="0"/>
          </a:p>
          <a:p>
            <a:pPr marL="0" indent="0">
              <a:buNone/>
            </a:pPr>
            <a:endParaRPr lang="en-US" sz="2200" b="1" u="sng" dirty="0"/>
          </a:p>
          <a:p>
            <a:pPr marL="0" indent="0">
              <a:buNone/>
            </a:pPr>
            <a:r>
              <a:rPr lang="en-US" sz="2200" b="1" u="sng" dirty="0"/>
              <a:t>Isolated Outlier Provider Location Process </a:t>
            </a:r>
          </a:p>
          <a:p>
            <a:pPr lvl="1"/>
            <a:r>
              <a:rPr lang="en-US" b="1" dirty="0"/>
              <a:t>Issuers upload PY2027 Network Adequacy data using CMS-CCIIO PY2026 Network Adequacy templates at the file upload web location https://rhld.insurance.arkansas.gov/NAProvidersUpload. </a:t>
            </a:r>
            <a:r>
              <a:rPr lang="en-US" dirty="0"/>
              <a:t>Due on March 23, 2026. </a:t>
            </a:r>
          </a:p>
          <a:p>
            <a:pPr lvl="1"/>
            <a:r>
              <a:rPr lang="en-US" b="1" dirty="0"/>
              <a:t>AID</a:t>
            </a:r>
            <a:r>
              <a:rPr lang="en-US" dirty="0"/>
              <a:t> provides the Isolated Outlier reports customized for each issuer by April 6, 2026.</a:t>
            </a:r>
          </a:p>
          <a:p>
            <a:pPr lvl="1"/>
            <a:r>
              <a:rPr lang="en-US" b="1" dirty="0"/>
              <a:t>Issuers review Isolated Outlier reports and correct provider addresses as needed in their databases. This must be done in time so that the PY2027 NA templates submitted for certification review in SERFF reflect the corrected provider addresses.</a:t>
            </a:r>
          </a:p>
          <a:p>
            <a:pPr lvl="1"/>
            <a:endParaRPr lang="en-US" b="1" dirty="0"/>
          </a:p>
          <a:p>
            <a:r>
              <a:rPr lang="en-US" sz="2000" b="1" dirty="0"/>
              <a:t>AID will use the updated PTNP data to review NA data submitted through SERFF for certification. </a:t>
            </a:r>
          </a:p>
        </p:txBody>
      </p:sp>
      <p:sp>
        <p:nvSpPr>
          <p:cNvPr id="4" name="Slide Number Placeholder 3"/>
          <p:cNvSpPr>
            <a:spLocks noGrp="1"/>
          </p:cNvSpPr>
          <p:nvPr>
            <p:ph type="sldNum" sz="quarter" idx="12"/>
          </p:nvPr>
        </p:nvSpPr>
        <p:spPr/>
        <p:txBody>
          <a:bodyPr/>
          <a:lstStyle/>
          <a:p>
            <a:fld id="{62DBCB69-547C-4F68-819F-474A80AB012D}" type="slidenum">
              <a:rPr lang="en-US" smtClean="0"/>
              <a:t>37</a:t>
            </a:fld>
            <a:endParaRPr lang="en-US"/>
          </a:p>
        </p:txBody>
      </p:sp>
      <p:pic>
        <p:nvPicPr>
          <p:cNvPr id="5" name="Picture 4">
            <a:extLst>
              <a:ext uri="{FF2B5EF4-FFF2-40B4-BE49-F238E27FC236}">
                <a16:creationId xmlns:a16="http://schemas.microsoft.com/office/drawing/2014/main" id="{0798CE86-D3A9-D6C2-ED38-C9BE06973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7" t="27619" r="18413" b="17143"/>
          <a:stretch/>
        </p:blipFill>
        <p:spPr>
          <a:xfrm flipH="1">
            <a:off x="475675" y="2658425"/>
            <a:ext cx="519434" cy="389575"/>
          </a:xfrm>
          <a:prstGeom prst="rect">
            <a:avLst/>
          </a:prstGeom>
        </p:spPr>
      </p:pic>
      <p:pic>
        <p:nvPicPr>
          <p:cNvPr id="7" name="Picture 6">
            <a:extLst>
              <a:ext uri="{FF2B5EF4-FFF2-40B4-BE49-F238E27FC236}">
                <a16:creationId xmlns:a16="http://schemas.microsoft.com/office/drawing/2014/main" id="{37C7B8D1-3902-7538-F671-B7F3E3AC8B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7" t="27619" r="18413" b="17143"/>
          <a:stretch/>
        </p:blipFill>
        <p:spPr>
          <a:xfrm flipH="1">
            <a:off x="475491" y="3852387"/>
            <a:ext cx="519434" cy="389575"/>
          </a:xfrm>
          <a:prstGeom prst="rect">
            <a:avLst/>
          </a:prstGeom>
        </p:spPr>
      </p:pic>
      <p:pic>
        <p:nvPicPr>
          <p:cNvPr id="8" name="Picture 7">
            <a:extLst>
              <a:ext uri="{FF2B5EF4-FFF2-40B4-BE49-F238E27FC236}">
                <a16:creationId xmlns:a16="http://schemas.microsoft.com/office/drawing/2014/main" id="{95416220-96AA-17AF-8897-7DF84194E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37" t="27619" r="18413" b="17143"/>
          <a:stretch/>
        </p:blipFill>
        <p:spPr>
          <a:xfrm flipH="1">
            <a:off x="475491" y="4724400"/>
            <a:ext cx="519434" cy="38957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937" t="27619" r="18413" b="17143"/>
          <a:stretch/>
        </p:blipFill>
        <p:spPr>
          <a:xfrm flipH="1">
            <a:off x="475491" y="1981199"/>
            <a:ext cx="519434" cy="389575"/>
          </a:xfrm>
          <a:prstGeom prst="rect">
            <a:avLst/>
          </a:prstGeom>
        </p:spPr>
      </p:pic>
    </p:spTree>
    <p:extLst>
      <p:ext uri="{BB962C8B-B14F-4D97-AF65-F5344CB8AC3E}">
        <p14:creationId xmlns:p14="http://schemas.microsoft.com/office/powerpoint/2010/main" val="10771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750"/>
                            </p:stCondLst>
                            <p:childTnLst>
                              <p:par>
                                <p:cTn id="17" presetID="10" presetClass="entr" presetSubtype="0" fill="hold" nodeType="after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32EE-7CC7-3FCC-4BA4-F818E25A93E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4FB5D39-7E41-FD6B-38BD-22922CF71F7D}"/>
              </a:ext>
            </a:extLst>
          </p:cNvPr>
          <p:cNvSpPr>
            <a:spLocks noGrp="1"/>
          </p:cNvSpPr>
          <p:nvPr>
            <p:ph idx="1"/>
          </p:nvPr>
        </p:nvSpPr>
        <p:spPr/>
        <p:txBody>
          <a:bodyPr/>
          <a:lstStyle/>
          <a:p>
            <a:r>
              <a:rPr lang="en-US" dirty="0"/>
              <a:t>If you as an issuer, have an opinion about how Arkansas has implemented its network adequacy regulation please send an email at </a:t>
            </a:r>
            <a:r>
              <a:rPr lang="en-US" dirty="0">
                <a:hlinkClick r:id="rId2"/>
              </a:rPr>
              <a:t>RHLD.DataOversight@arkansas.gov</a:t>
            </a:r>
            <a:r>
              <a:rPr lang="en-US" dirty="0"/>
              <a:t>   </a:t>
            </a:r>
            <a:endParaRPr lang="en-US" sz="2800" dirty="0"/>
          </a:p>
          <a:p>
            <a:pPr lvl="1"/>
            <a:r>
              <a:rPr lang="en-US" dirty="0"/>
              <a:t>We would welcome suggestions on how you may do things differently</a:t>
            </a:r>
          </a:p>
          <a:p>
            <a:pPr lvl="1"/>
            <a:r>
              <a:rPr lang="en-US" dirty="0"/>
              <a:t>What does not work well, etc.</a:t>
            </a:r>
          </a:p>
          <a:p>
            <a:r>
              <a:rPr lang="en-US" dirty="0"/>
              <a:t>We may in turn seek meetings with issuers one-on-one as resources permit. </a:t>
            </a:r>
          </a:p>
        </p:txBody>
      </p:sp>
      <p:sp>
        <p:nvSpPr>
          <p:cNvPr id="4" name="Slide Number Placeholder 3">
            <a:extLst>
              <a:ext uri="{FF2B5EF4-FFF2-40B4-BE49-F238E27FC236}">
                <a16:creationId xmlns:a16="http://schemas.microsoft.com/office/drawing/2014/main" id="{5D55CB44-36BD-9FD6-CE1A-F5D50896CF96}"/>
              </a:ext>
            </a:extLst>
          </p:cNvPr>
          <p:cNvSpPr>
            <a:spLocks noGrp="1"/>
          </p:cNvSpPr>
          <p:nvPr>
            <p:ph type="sldNum" sz="quarter" idx="12"/>
          </p:nvPr>
        </p:nvSpPr>
        <p:spPr/>
        <p:txBody>
          <a:bodyPr/>
          <a:lstStyle/>
          <a:p>
            <a:fld id="{62DBCB69-547C-4F68-819F-474A80AB012D}" type="slidenum">
              <a:rPr lang="en-US" smtClean="0"/>
              <a:t>38</a:t>
            </a:fld>
            <a:endParaRPr lang="en-US"/>
          </a:p>
        </p:txBody>
      </p:sp>
    </p:spTree>
    <p:extLst>
      <p:ext uri="{BB962C8B-B14F-4D97-AF65-F5344CB8AC3E}">
        <p14:creationId xmlns:p14="http://schemas.microsoft.com/office/powerpoint/2010/main" val="693190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fontScale="90000"/>
          </a:bodyPr>
          <a:lstStyle/>
          <a:p>
            <a:r>
              <a:rPr lang="en-US" sz="5400" b="1" dirty="0"/>
              <a:t>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r>
              <a:rPr lang="en-US" dirty="0"/>
              <a:t>Or call </a:t>
            </a:r>
          </a:p>
          <a:p>
            <a:pPr marL="0" indent="0" algn="ctr">
              <a:buNone/>
            </a:pPr>
            <a:r>
              <a:rPr lang="en-US" dirty="0"/>
              <a:t>Tonmoy Dasgupta (501-773-0420) Cell</a:t>
            </a:r>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39</a:t>
            </a:fld>
            <a:endParaRPr lang="en-US"/>
          </a:p>
        </p:txBody>
      </p:sp>
    </p:spTree>
    <p:extLst>
      <p:ext uri="{BB962C8B-B14F-4D97-AF65-F5344CB8AC3E}">
        <p14:creationId xmlns:p14="http://schemas.microsoft.com/office/powerpoint/2010/main" val="24906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Intended Audience</a:t>
            </a:r>
          </a:p>
        </p:txBody>
      </p:sp>
      <p:sp>
        <p:nvSpPr>
          <p:cNvPr id="4" name="Content Placeholder 3"/>
          <p:cNvSpPr>
            <a:spLocks noGrp="1"/>
          </p:cNvSpPr>
          <p:nvPr>
            <p:ph idx="1"/>
          </p:nvPr>
        </p:nvSpPr>
        <p:spPr/>
        <p:txBody>
          <a:bodyPr>
            <a:normAutofit/>
          </a:bodyPr>
          <a:lstStyle/>
          <a:p>
            <a:r>
              <a:rPr lang="en-US" sz="2000" dirty="0"/>
              <a:t>AID attempts to communicate with three roles involved in Network Adequacy </a:t>
            </a:r>
          </a:p>
          <a:p>
            <a:pPr lvl="1"/>
            <a:r>
              <a:rPr lang="en-US" sz="1800" dirty="0"/>
              <a:t>NA Subject Matter Expert (NA SME).</a:t>
            </a:r>
          </a:p>
          <a:p>
            <a:pPr lvl="1"/>
            <a:r>
              <a:rPr lang="en-US" sz="1800" dirty="0"/>
              <a:t>Associated IT personnel.</a:t>
            </a:r>
          </a:p>
          <a:p>
            <a:pPr lvl="1"/>
            <a:r>
              <a:rPr lang="en-US" sz="1800" dirty="0"/>
              <a:t>Associated compliance personnel</a:t>
            </a:r>
            <a:r>
              <a:rPr lang="en-US" sz="2000" dirty="0"/>
              <a:t>.     </a:t>
            </a:r>
          </a:p>
          <a:p>
            <a:endParaRPr lang="en-US" sz="2400" dirty="0"/>
          </a:p>
          <a:p>
            <a:r>
              <a:rPr lang="en-US" sz="2000" dirty="0"/>
              <a:t>NA contacts known to AID are listed and grouped by organizations in </a:t>
            </a:r>
            <a:r>
              <a:rPr lang="en-US" sz="2000" i="1" dirty="0"/>
              <a:t>Network Adequacy Industry Contact List.pdf  </a:t>
            </a:r>
            <a:r>
              <a:rPr lang="en-US" sz="2000" dirty="0"/>
              <a:t>on our NA website </a:t>
            </a:r>
            <a:r>
              <a:rPr lang="en-US" sz="2000" dirty="0">
                <a:hlinkClick r:id="rId2"/>
              </a:rPr>
              <a:t>http://rhld.insurance.arkansas.gov/Default/NetworkAdequacy</a:t>
            </a:r>
            <a:r>
              <a:rPr lang="en-US" sz="2000" dirty="0"/>
              <a:t>. Addition or removal of contacts in list can be emailed to  </a:t>
            </a:r>
            <a:r>
              <a:rPr lang="en-US" sz="2000" dirty="0">
                <a:hlinkClick r:id="rId3"/>
              </a:rPr>
              <a:t>RHLD.DataOversight@arkansas.gov</a:t>
            </a:r>
            <a:r>
              <a:rPr lang="en-US" sz="2000" dirty="0"/>
              <a:t>  </a:t>
            </a:r>
          </a:p>
          <a:p>
            <a:pPr marL="0" indent="0">
              <a:buNone/>
            </a:pPr>
            <a:r>
              <a:rPr lang="en-US" dirty="0"/>
              <a:t> </a:t>
            </a:r>
          </a:p>
          <a:p>
            <a:pPr marL="457200" lvl="1" indent="0">
              <a:buNone/>
            </a:pPr>
            <a:endParaRPr lang="en-US" dirty="0"/>
          </a:p>
        </p:txBody>
      </p:sp>
      <p:sp>
        <p:nvSpPr>
          <p:cNvPr id="2" name="Slide Number Placeholder 1"/>
          <p:cNvSpPr>
            <a:spLocks noGrp="1"/>
          </p:cNvSpPr>
          <p:nvPr>
            <p:ph type="sldNum" sz="quarter" idx="12"/>
          </p:nvPr>
        </p:nvSpPr>
        <p:spPr/>
        <p:txBody>
          <a:bodyPr/>
          <a:lstStyle/>
          <a:p>
            <a:fld id="{62DBCB69-547C-4F68-819F-474A80AB012D}" type="slidenum">
              <a:rPr lang="en-US" smtClean="0"/>
              <a:t>4</a:t>
            </a:fld>
            <a:endParaRPr lang="en-US"/>
          </a:p>
        </p:txBody>
      </p:sp>
      <p:cxnSp>
        <p:nvCxnSpPr>
          <p:cNvPr id="6" name="Straight Arrow Connector 5"/>
          <p:cNvCxnSpPr/>
          <p:nvPr/>
        </p:nvCxnSpPr>
        <p:spPr>
          <a:xfrm flipH="1" flipV="1">
            <a:off x="4572000" y="4876800"/>
            <a:ext cx="1295400" cy="609600"/>
          </a:xfrm>
          <a:prstGeom prst="straightConnector1">
            <a:avLst/>
          </a:prstGeom>
          <a:ln w="793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0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Reference slides for new issuer personnel</a:t>
            </a:r>
          </a:p>
        </p:txBody>
      </p:sp>
      <p:sp>
        <p:nvSpPr>
          <p:cNvPr id="4" name="Slide Number Placeholder 3"/>
          <p:cNvSpPr>
            <a:spLocks noGrp="1"/>
          </p:cNvSpPr>
          <p:nvPr>
            <p:ph type="sldNum" sz="quarter" idx="12"/>
          </p:nvPr>
        </p:nvSpPr>
        <p:spPr/>
        <p:txBody>
          <a:bodyPr/>
          <a:lstStyle/>
          <a:p>
            <a:fld id="{62DBCB69-547C-4F68-819F-474A80AB012D}" type="slidenum">
              <a:rPr lang="en-US" smtClean="0"/>
              <a:t>40</a:t>
            </a:fld>
            <a:endParaRPr lang="en-US"/>
          </a:p>
        </p:txBody>
      </p:sp>
    </p:spTree>
    <p:extLst>
      <p:ext uri="{BB962C8B-B14F-4D97-AF65-F5344CB8AC3E}">
        <p14:creationId xmlns:p14="http://schemas.microsoft.com/office/powerpoint/2010/main" val="3465952141"/>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D3E5-176A-4497-84C4-B31639E68728}"/>
              </a:ext>
            </a:extLst>
          </p:cNvPr>
          <p:cNvSpPr>
            <a:spLocks noGrp="1"/>
          </p:cNvSpPr>
          <p:nvPr>
            <p:ph type="title"/>
          </p:nvPr>
        </p:nvSpPr>
        <p:spPr/>
        <p:txBody>
          <a:bodyPr/>
          <a:lstStyle/>
          <a:p>
            <a:r>
              <a:rPr lang="en-US" dirty="0"/>
              <a:t>New to THE Program? </a:t>
            </a:r>
          </a:p>
        </p:txBody>
      </p:sp>
      <p:sp>
        <p:nvSpPr>
          <p:cNvPr id="3" name="Text Placeholder 2">
            <a:extLst>
              <a:ext uri="{FF2B5EF4-FFF2-40B4-BE49-F238E27FC236}">
                <a16:creationId xmlns:a16="http://schemas.microsoft.com/office/drawing/2014/main" id="{FB4C7E0C-ED56-4890-AB57-03BC79F2504A}"/>
              </a:ext>
            </a:extLst>
          </p:cNvPr>
          <p:cNvSpPr>
            <a:spLocks noGrp="1"/>
          </p:cNvSpPr>
          <p:nvPr>
            <p:ph type="body" idx="1"/>
          </p:nvPr>
        </p:nvSpPr>
        <p:spPr/>
        <p:txBody>
          <a:bodyPr/>
          <a:lstStyle/>
          <a:p>
            <a:r>
              <a:rPr lang="en-US" dirty="0"/>
              <a:t>Arkansas Network Adequacy Regulation</a:t>
            </a:r>
          </a:p>
        </p:txBody>
      </p:sp>
      <p:sp>
        <p:nvSpPr>
          <p:cNvPr id="4" name="Slide Number Placeholder 3">
            <a:extLst>
              <a:ext uri="{FF2B5EF4-FFF2-40B4-BE49-F238E27FC236}">
                <a16:creationId xmlns:a16="http://schemas.microsoft.com/office/drawing/2014/main" id="{638F7698-2843-405D-8959-F5FBC101A72C}"/>
              </a:ext>
            </a:extLst>
          </p:cNvPr>
          <p:cNvSpPr>
            <a:spLocks noGrp="1"/>
          </p:cNvSpPr>
          <p:nvPr>
            <p:ph type="sldNum" sz="quarter" idx="12"/>
          </p:nvPr>
        </p:nvSpPr>
        <p:spPr/>
        <p:txBody>
          <a:bodyPr/>
          <a:lstStyle/>
          <a:p>
            <a:fld id="{62DBCB69-547C-4F68-819F-474A80AB012D}" type="slidenum">
              <a:rPr lang="en-US" smtClean="0"/>
              <a:t>41</a:t>
            </a:fld>
            <a:endParaRPr lang="en-US"/>
          </a:p>
        </p:txBody>
      </p:sp>
    </p:spTree>
    <p:extLst>
      <p:ext uri="{BB962C8B-B14F-4D97-AF65-F5344CB8AC3E}">
        <p14:creationId xmlns:p14="http://schemas.microsoft.com/office/powerpoint/2010/main" val="16860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7940">
            <a:off x="7001591" y="4125822"/>
            <a:ext cx="2667000" cy="31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New to Arkansas NA Regulation Program? </a:t>
            </a:r>
          </a:p>
        </p:txBody>
      </p:sp>
      <p:sp>
        <p:nvSpPr>
          <p:cNvPr id="3" name="Content Placeholder 2"/>
          <p:cNvSpPr>
            <a:spLocks noGrp="1"/>
          </p:cNvSpPr>
          <p:nvPr>
            <p:ph idx="1"/>
          </p:nvPr>
        </p:nvSpPr>
        <p:spPr/>
        <p:txBody>
          <a:bodyPr>
            <a:normAutofit/>
          </a:bodyPr>
          <a:lstStyle/>
          <a:p>
            <a:pPr marL="0" indent="0">
              <a:buNone/>
            </a:pPr>
            <a:r>
              <a:rPr lang="en-US" sz="2400" dirty="0"/>
              <a:t>Two important documents to read </a:t>
            </a:r>
          </a:p>
          <a:p>
            <a:r>
              <a:rPr lang="en-US" sz="2400" dirty="0"/>
              <a:t>Program details available at </a:t>
            </a:r>
            <a:r>
              <a:rPr lang="en-US" sz="2400" dirty="0">
                <a:hlinkClick r:id="rId3"/>
              </a:rPr>
              <a:t>http://rhld.insurance.arkansas.gov/Default/NetworkAdequacy</a:t>
            </a:r>
            <a:r>
              <a:rPr lang="en-US" sz="2400" dirty="0"/>
              <a:t> </a:t>
            </a:r>
          </a:p>
          <a:p>
            <a:pPr lvl="1"/>
            <a:r>
              <a:rPr lang="en-US" sz="2400" i="1" dirty="0"/>
              <a:t>“NA Review Process”  </a:t>
            </a:r>
          </a:p>
          <a:p>
            <a:pPr marL="857250" lvl="2" indent="0">
              <a:buNone/>
            </a:pPr>
            <a:r>
              <a:rPr lang="en-US" dirty="0"/>
              <a:t>This document lays out NA activities for the coming plan year </a:t>
            </a:r>
            <a:endParaRPr lang="en-US" i="1" dirty="0"/>
          </a:p>
          <a:p>
            <a:pPr lvl="1"/>
            <a:r>
              <a:rPr lang="en-US" sz="2400" dirty="0"/>
              <a:t>Meeting slides and notes maintained in chronological order </a:t>
            </a:r>
          </a:p>
          <a:p>
            <a:r>
              <a:rPr lang="en-US" sz="2400" dirty="0"/>
              <a:t>Data specifications &amp; templates updated at </a:t>
            </a:r>
            <a:r>
              <a:rPr lang="en-US" sz="2400" dirty="0">
                <a:hlinkClick r:id="rId4"/>
              </a:rPr>
              <a:t>http://rhld.insurance.arkansas.gov/Info/Public/Templates</a:t>
            </a:r>
            <a:r>
              <a:rPr lang="en-US" sz="2400" dirty="0"/>
              <a:t> </a:t>
            </a:r>
          </a:p>
          <a:p>
            <a:pPr marL="742950" lvl="2" indent="-342900"/>
            <a:r>
              <a:rPr lang="en-US" dirty="0"/>
              <a:t>For data submission requirements refer “</a:t>
            </a:r>
            <a:r>
              <a:rPr lang="en-US" i="1" dirty="0"/>
              <a:t>SERFF Network Adequacy Data Submission Instructions”</a:t>
            </a:r>
          </a:p>
          <a:p>
            <a:pPr marL="0" lvl="1" indent="0">
              <a:buNone/>
            </a:pPr>
            <a:r>
              <a:rPr lang="en-US" b="1" dirty="0"/>
              <a:t>New issuers can call AID for an overview with Q&amp;A. </a:t>
            </a:r>
            <a:endParaRPr lang="en-US" b="1" i="1" dirty="0"/>
          </a:p>
          <a:p>
            <a:pPr marL="742950" lvl="2" indent="-342900"/>
            <a:endParaRPr lang="en-US" sz="2000" dirty="0"/>
          </a:p>
          <a:p>
            <a:endParaRPr lang="en-US" sz="2400" dirty="0"/>
          </a:p>
        </p:txBody>
      </p:sp>
      <p:sp>
        <p:nvSpPr>
          <p:cNvPr id="4" name="Slide Number Placeholder 3"/>
          <p:cNvSpPr>
            <a:spLocks noGrp="1"/>
          </p:cNvSpPr>
          <p:nvPr>
            <p:ph type="sldNum" sz="quarter" idx="12"/>
          </p:nvPr>
        </p:nvSpPr>
        <p:spPr/>
        <p:txBody>
          <a:bodyPr/>
          <a:lstStyle/>
          <a:p>
            <a:fld id="{62DBCB69-547C-4F68-819F-474A80AB012D}" type="slidenum">
              <a:rPr lang="en-US" smtClean="0"/>
              <a:t>42</a:t>
            </a:fld>
            <a:endParaRPr lang="en-US"/>
          </a:p>
        </p:txBody>
      </p:sp>
    </p:spTree>
    <p:extLst>
      <p:ext uri="{BB962C8B-B14F-4D97-AF65-F5344CB8AC3E}">
        <p14:creationId xmlns:p14="http://schemas.microsoft.com/office/powerpoint/2010/main" val="1832358673"/>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data exchanged in the PTNP process?</a:t>
            </a:r>
          </a:p>
        </p:txBody>
      </p:sp>
      <p:sp>
        <p:nvSpPr>
          <p:cNvPr id="3" name="Content Placeholder 2"/>
          <p:cNvSpPr>
            <a:spLocks noGrp="1"/>
          </p:cNvSpPr>
          <p:nvPr>
            <p:ph idx="1"/>
          </p:nvPr>
        </p:nvSpPr>
        <p:spPr/>
        <p:txBody>
          <a:bodyPr/>
          <a:lstStyle/>
          <a:p>
            <a:r>
              <a:rPr lang="en-US" sz="2400" b="1" dirty="0"/>
              <a:t>From AID to issuers:</a:t>
            </a:r>
          </a:p>
          <a:p>
            <a:pPr marL="0" indent="0">
              <a:buNone/>
            </a:pPr>
            <a:r>
              <a:rPr lang="en-US" sz="1800" dirty="0"/>
              <a:t>AID’s Network Adequacy (NA) webpage (</a:t>
            </a:r>
            <a:r>
              <a:rPr lang="en-US" sz="1800" dirty="0">
                <a:hlinkClick r:id="rId2"/>
              </a:rPr>
              <a:t>http://rhld.insurance.arkansas.gov/Default/NetworkAdequacy</a:t>
            </a:r>
            <a:r>
              <a:rPr lang="en-US" sz="1800" dirty="0"/>
              <a:t>)</a:t>
            </a:r>
          </a:p>
          <a:p>
            <a:pPr marL="0" indent="0">
              <a:buNone/>
            </a:pPr>
            <a:r>
              <a:rPr lang="en-US" sz="1800" dirty="0"/>
              <a:t>For file names refer </a:t>
            </a:r>
            <a:r>
              <a:rPr lang="en-US" sz="1800" i="1" dirty="0"/>
              <a:t>Network Adequacy Review Process.pdf </a:t>
            </a:r>
            <a:r>
              <a:rPr lang="en-US" sz="1800" dirty="0"/>
              <a:t> located in the same webpage.  </a:t>
            </a:r>
            <a:endParaRPr lang="en-US" sz="1800" i="1" dirty="0"/>
          </a:p>
          <a:p>
            <a:r>
              <a:rPr lang="en-US" sz="2400" b="1" dirty="0"/>
              <a:t>From issuers to AID:</a:t>
            </a:r>
          </a:p>
          <a:p>
            <a:pPr marL="0" indent="0">
              <a:buNone/>
            </a:pPr>
            <a:r>
              <a:rPr lang="en-US" sz="1800" dirty="0"/>
              <a:t>Delivery to AID’s secure FTP servers following instructions in “General Data Submission Process to RHLD” located at </a:t>
            </a:r>
            <a:r>
              <a:rPr lang="en-US" sz="1800" dirty="0">
                <a:hlinkClick r:id="rId3"/>
              </a:rPr>
              <a:t>http://rhld.insurance.arkansas.gov/Info/Public/Templates</a:t>
            </a:r>
            <a:r>
              <a:rPr lang="en-US" sz="1800" dirty="0"/>
              <a:t>. For file naming conventions during the two stages of issuer feedback refer  </a:t>
            </a:r>
            <a:r>
              <a:rPr lang="en-US" sz="1800" i="1" dirty="0"/>
              <a:t>Network Adequacy Review Process.pdf </a:t>
            </a:r>
            <a:r>
              <a:rPr lang="en-US" sz="1800" dirty="0"/>
              <a:t> located in AID’s NA webpage.</a:t>
            </a:r>
          </a:p>
          <a:p>
            <a:pPr marL="0" indent="0">
              <a:buNone/>
            </a:pPr>
            <a:endParaRPr lang="en-US" sz="1800" dirty="0"/>
          </a:p>
          <a:p>
            <a:pPr marL="0" indent="0">
              <a:buNone/>
            </a:pPr>
            <a:r>
              <a:rPr lang="en-US" sz="1800" dirty="0"/>
              <a:t>Data submissions from issuers explained with examples in later slides. </a:t>
            </a:r>
          </a:p>
        </p:txBody>
      </p:sp>
      <p:sp>
        <p:nvSpPr>
          <p:cNvPr id="4" name="Slide Number Placeholder 3"/>
          <p:cNvSpPr>
            <a:spLocks noGrp="1"/>
          </p:cNvSpPr>
          <p:nvPr>
            <p:ph type="sldNum" sz="quarter" idx="12"/>
          </p:nvPr>
        </p:nvSpPr>
        <p:spPr/>
        <p:txBody>
          <a:bodyPr/>
          <a:lstStyle/>
          <a:p>
            <a:fld id="{62DBCB69-547C-4F68-819F-474A80AB012D}" type="slidenum">
              <a:rPr lang="en-US" smtClean="0"/>
              <a:t>43</a:t>
            </a:fld>
            <a:endParaRPr lang="en-US"/>
          </a:p>
        </p:txBody>
      </p:sp>
    </p:spTree>
    <p:extLst>
      <p:ext uri="{BB962C8B-B14F-4D97-AF65-F5344CB8AC3E}">
        <p14:creationId xmlns:p14="http://schemas.microsoft.com/office/powerpoint/2010/main" val="34473663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right)">
                                      <p:cBhvr>
                                        <p:cTn id="10" dur="500"/>
                                        <p:tgtEl>
                                          <p:spTgt spid="3">
                                            <p:txEl>
                                              <p:pRg st="4" end="4"/>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righ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D23FD-AD68-4DB8-B632-2AB3C330CDE1}"/>
              </a:ext>
            </a:extLst>
          </p:cNvPr>
          <p:cNvSpPr>
            <a:spLocks noGrp="1"/>
          </p:cNvSpPr>
          <p:nvPr>
            <p:ph type="title"/>
          </p:nvPr>
        </p:nvSpPr>
        <p:spPr/>
        <p:txBody>
          <a:bodyPr/>
          <a:lstStyle/>
          <a:p>
            <a:r>
              <a:rPr lang="en-US" dirty="0"/>
              <a:t>AID Disposition Details </a:t>
            </a:r>
          </a:p>
        </p:txBody>
      </p:sp>
      <p:sp>
        <p:nvSpPr>
          <p:cNvPr id="4" name="Content Placeholder 3">
            <a:extLst>
              <a:ext uri="{FF2B5EF4-FFF2-40B4-BE49-F238E27FC236}">
                <a16:creationId xmlns:a16="http://schemas.microsoft.com/office/drawing/2014/main" id="{1591E7FB-690A-49A5-A62D-898F948A1479}"/>
              </a:ext>
            </a:extLst>
          </p:cNvPr>
          <p:cNvSpPr>
            <a:spLocks noGrp="1"/>
          </p:cNvSpPr>
          <p:nvPr>
            <p:ph idx="1"/>
          </p:nvPr>
        </p:nvSpPr>
        <p:spPr/>
        <p:txBody>
          <a:bodyPr>
            <a:normAutofit/>
          </a:bodyPr>
          <a:lstStyle/>
          <a:p>
            <a:r>
              <a:rPr lang="en-US" sz="2000" dirty="0"/>
              <a:t>AID provides detailed  information on the outcome of the voting stage. </a:t>
            </a:r>
          </a:p>
          <a:p>
            <a:r>
              <a:rPr lang="en-US" sz="2000" dirty="0"/>
              <a:t>This makes available cases where AID had to </a:t>
            </a:r>
          </a:p>
          <a:p>
            <a:pPr lvl="1"/>
            <a:r>
              <a:rPr lang="en-US" sz="2000" dirty="0"/>
              <a:t>wade in to settle tie breakers OR </a:t>
            </a:r>
          </a:p>
          <a:p>
            <a:pPr lvl="1"/>
            <a:r>
              <a:rPr lang="en-US" sz="2000" dirty="0"/>
              <a:t>reverse a popular vote based on a strong(er) reason  provided by the minority (few cases)</a:t>
            </a:r>
          </a:p>
        </p:txBody>
      </p:sp>
      <p:sp>
        <p:nvSpPr>
          <p:cNvPr id="2" name="Slide Number Placeholder 1">
            <a:extLst>
              <a:ext uri="{FF2B5EF4-FFF2-40B4-BE49-F238E27FC236}">
                <a16:creationId xmlns:a16="http://schemas.microsoft.com/office/drawing/2014/main" id="{1BC61D52-0B36-4A91-83C9-B74FC6EDD652}"/>
              </a:ext>
            </a:extLst>
          </p:cNvPr>
          <p:cNvSpPr>
            <a:spLocks noGrp="1"/>
          </p:cNvSpPr>
          <p:nvPr>
            <p:ph type="sldNum" sz="quarter" idx="12"/>
          </p:nvPr>
        </p:nvSpPr>
        <p:spPr/>
        <p:txBody>
          <a:bodyPr/>
          <a:lstStyle/>
          <a:p>
            <a:fld id="{62DBCB69-547C-4F68-819F-474A80AB012D}" type="slidenum">
              <a:rPr lang="en-US" smtClean="0"/>
              <a:t>44</a:t>
            </a:fld>
            <a:endParaRPr lang="en-US"/>
          </a:p>
        </p:txBody>
      </p:sp>
    </p:spTree>
    <p:extLst>
      <p:ext uri="{BB962C8B-B14F-4D97-AF65-F5344CB8AC3E}">
        <p14:creationId xmlns:p14="http://schemas.microsoft.com/office/powerpoint/2010/main" val="669436557"/>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FD2B-2FC6-42CD-8C78-C6EBC6800287}"/>
              </a:ext>
            </a:extLst>
          </p:cNvPr>
          <p:cNvSpPr>
            <a:spLocks noGrp="1"/>
          </p:cNvSpPr>
          <p:nvPr>
            <p:ph type="title"/>
          </p:nvPr>
        </p:nvSpPr>
        <p:spPr/>
        <p:txBody>
          <a:bodyPr>
            <a:normAutofit fontScale="90000"/>
          </a:bodyPr>
          <a:lstStyle/>
          <a:p>
            <a:r>
              <a:rPr lang="en-US" i="1" dirty="0"/>
              <a:t> </a:t>
            </a:r>
            <a:r>
              <a:rPr lang="en-US" sz="2700" i="1" dirty="0"/>
              <a:t>Initial Provider Type NPI pool template</a:t>
            </a:r>
            <a:endParaRPr lang="en-US" sz="2700" dirty="0"/>
          </a:p>
        </p:txBody>
      </p:sp>
      <p:pic>
        <p:nvPicPr>
          <p:cNvPr id="5" name="Content Placeholder 4">
            <a:extLst>
              <a:ext uri="{FF2B5EF4-FFF2-40B4-BE49-F238E27FC236}">
                <a16:creationId xmlns:a16="http://schemas.microsoft.com/office/drawing/2014/main" id="{FA175E1F-BBBF-4E98-AC06-FF1C8C64501C}"/>
              </a:ext>
            </a:extLst>
          </p:cNvPr>
          <p:cNvPicPr>
            <a:picLocks noGrp="1" noChangeAspect="1"/>
          </p:cNvPicPr>
          <p:nvPr>
            <p:ph idx="1"/>
          </p:nvPr>
        </p:nvPicPr>
        <p:blipFill>
          <a:blip r:embed="rId2"/>
          <a:stretch>
            <a:fillRect/>
          </a:stretch>
        </p:blipFill>
        <p:spPr>
          <a:xfrm>
            <a:off x="152400" y="838200"/>
            <a:ext cx="9334712" cy="5000738"/>
          </a:xfrm>
          <a:prstGeom prst="rect">
            <a:avLst/>
          </a:prstGeom>
        </p:spPr>
      </p:pic>
      <p:sp>
        <p:nvSpPr>
          <p:cNvPr id="4" name="Slide Number Placeholder 3">
            <a:extLst>
              <a:ext uri="{FF2B5EF4-FFF2-40B4-BE49-F238E27FC236}">
                <a16:creationId xmlns:a16="http://schemas.microsoft.com/office/drawing/2014/main" id="{6E3606A8-FB4B-48D2-90BD-E27A8F1ED684}"/>
              </a:ext>
            </a:extLst>
          </p:cNvPr>
          <p:cNvSpPr>
            <a:spLocks noGrp="1"/>
          </p:cNvSpPr>
          <p:nvPr>
            <p:ph type="sldNum" sz="quarter" idx="12"/>
          </p:nvPr>
        </p:nvSpPr>
        <p:spPr/>
        <p:txBody>
          <a:bodyPr/>
          <a:lstStyle/>
          <a:p>
            <a:fld id="{62DBCB69-547C-4F68-819F-474A80AB012D}" type="slidenum">
              <a:rPr lang="en-US" smtClean="0"/>
              <a:t>45</a:t>
            </a:fld>
            <a:endParaRPr lang="en-US"/>
          </a:p>
        </p:txBody>
      </p:sp>
      <p:pic>
        <p:nvPicPr>
          <p:cNvPr id="6" name="Picture 5">
            <a:extLst>
              <a:ext uri="{FF2B5EF4-FFF2-40B4-BE49-F238E27FC236}">
                <a16:creationId xmlns:a16="http://schemas.microsoft.com/office/drawing/2014/main" id="{471D3211-90A8-4233-B11A-E4295FC05BF5}"/>
              </a:ext>
            </a:extLst>
          </p:cNvPr>
          <p:cNvPicPr>
            <a:picLocks noChangeAspect="1"/>
          </p:cNvPicPr>
          <p:nvPr/>
        </p:nvPicPr>
        <p:blipFill>
          <a:blip r:embed="rId3"/>
          <a:stretch>
            <a:fillRect/>
          </a:stretch>
        </p:blipFill>
        <p:spPr>
          <a:xfrm>
            <a:off x="4952514" y="3998457"/>
            <a:ext cx="3038095" cy="2380952"/>
          </a:xfrm>
          <a:prstGeom prst="rect">
            <a:avLst/>
          </a:prstGeom>
        </p:spPr>
      </p:pic>
      <p:sp>
        <p:nvSpPr>
          <p:cNvPr id="7" name="Rectangle 6">
            <a:extLst>
              <a:ext uri="{FF2B5EF4-FFF2-40B4-BE49-F238E27FC236}">
                <a16:creationId xmlns:a16="http://schemas.microsoft.com/office/drawing/2014/main" id="{C75230D7-C336-49A4-8622-BB5A2CCE49A8}"/>
              </a:ext>
            </a:extLst>
          </p:cNvPr>
          <p:cNvSpPr/>
          <p:nvPr/>
        </p:nvSpPr>
        <p:spPr>
          <a:xfrm>
            <a:off x="7620000" y="2286000"/>
            <a:ext cx="685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144E0-8F36-4407-9478-302A42D6E373}"/>
              </a:ext>
            </a:extLst>
          </p:cNvPr>
          <p:cNvSpPr/>
          <p:nvPr/>
        </p:nvSpPr>
        <p:spPr>
          <a:xfrm>
            <a:off x="4952514" y="4150856"/>
            <a:ext cx="3038094" cy="225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27FEF4-9E54-4F15-B6C8-D02A5C755E5D}"/>
              </a:ext>
            </a:extLst>
          </p:cNvPr>
          <p:cNvCxnSpPr/>
          <p:nvPr/>
        </p:nvCxnSpPr>
        <p:spPr>
          <a:xfrm>
            <a:off x="1752600" y="4150857"/>
            <a:ext cx="1219200" cy="1411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CF858B-2230-4E84-883E-DD84483BF582}"/>
              </a:ext>
            </a:extLst>
          </p:cNvPr>
          <p:cNvCxnSpPr/>
          <p:nvPr/>
        </p:nvCxnSpPr>
        <p:spPr>
          <a:xfrm flipH="1">
            <a:off x="7162800" y="2895600"/>
            <a:ext cx="685800" cy="1255256"/>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57513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1B15D-5788-93C9-60B9-9C9016443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381F8-551E-DA57-994F-C49B4D27713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45C7B63-0E1D-72CF-1865-D04D81AAED8E}"/>
              </a:ext>
            </a:extLst>
          </p:cNvPr>
          <p:cNvSpPr>
            <a:spLocks noGrp="1"/>
          </p:cNvSpPr>
          <p:nvPr>
            <p:ph idx="1"/>
          </p:nvPr>
        </p:nvSpPr>
        <p:spPr/>
        <p:txBody>
          <a:bodyPr>
            <a:normAutofit lnSpcReduction="10000"/>
          </a:bodyPr>
          <a:lstStyle/>
          <a:p>
            <a:pPr lvl="0"/>
            <a:r>
              <a:rPr lang="en-US" dirty="0">
                <a:solidFill>
                  <a:schemeClr val="bg1">
                    <a:lumMod val="65000"/>
                  </a:schemeClr>
                </a:solidFill>
              </a:rPr>
              <a:t>Introductions &amp; Housekeeping.</a:t>
            </a:r>
          </a:p>
          <a:p>
            <a:pPr lvl="0"/>
            <a:r>
              <a:rPr lang="en-US" dirty="0"/>
              <a:t>Overview of where we are.</a:t>
            </a:r>
          </a:p>
          <a:p>
            <a:pPr lvl="1"/>
            <a:r>
              <a:rPr lang="en-US" dirty="0"/>
              <a:t>Timeline.</a:t>
            </a:r>
          </a:p>
          <a:p>
            <a:pPr lvl="1"/>
            <a:r>
              <a:rPr lang="en-US" dirty="0">
                <a:solidFill>
                  <a:schemeClr val="bg1">
                    <a:lumMod val="65000"/>
                  </a:schemeClr>
                </a:solidFill>
              </a:rPr>
              <a:t>PBM Updates.</a:t>
            </a:r>
          </a:p>
          <a:p>
            <a:pPr lvl="0"/>
            <a:r>
              <a:rPr lang="en-US" dirty="0">
                <a:solidFill>
                  <a:schemeClr val="bg1">
                    <a:lumMod val="65000"/>
                  </a:schemeClr>
                </a:solidFill>
              </a:rPr>
              <a:t>Provider Address Quality Precheck.</a:t>
            </a:r>
          </a:p>
          <a:p>
            <a:pPr lvl="1"/>
            <a:r>
              <a:rPr lang="en-US" dirty="0">
                <a:solidFill>
                  <a:schemeClr val="bg1">
                    <a:lumMod val="65000"/>
                  </a:schemeClr>
                </a:solidFill>
              </a:rPr>
              <a:t>Recap of the Isolated Provider Location Outlier process. </a:t>
            </a:r>
          </a:p>
          <a:p>
            <a:pPr lvl="1"/>
            <a:r>
              <a:rPr lang="en-US" dirty="0">
                <a:solidFill>
                  <a:schemeClr val="bg1">
                    <a:lumMod val="65000"/>
                  </a:schemeClr>
                </a:solidFill>
              </a:rPr>
              <a:t>Objection Feedback. </a:t>
            </a:r>
          </a:p>
          <a:p>
            <a:pPr lvl="0"/>
            <a:r>
              <a:rPr lang="en-US" dirty="0">
                <a:solidFill>
                  <a:schemeClr val="bg1">
                    <a:lumMod val="65000"/>
                  </a:schemeClr>
                </a:solidFill>
              </a:rPr>
              <a:t>What’s different in the Current Finalized PTNP?</a:t>
            </a:r>
          </a:p>
          <a:p>
            <a:r>
              <a:rPr lang="en-US" dirty="0">
                <a:solidFill>
                  <a:schemeClr val="bg1">
                    <a:lumMod val="65000"/>
                  </a:schemeClr>
                </a:solidFill>
              </a:rPr>
              <a:t>PTNP 2026 Round 1</a:t>
            </a:r>
            <a:r>
              <a:rPr lang="en-US" sz="3200" dirty="0">
                <a:solidFill>
                  <a:schemeClr val="bg1">
                    <a:lumMod val="65000"/>
                  </a:schemeClr>
                </a:solidFill>
              </a:rPr>
              <a:t> </a:t>
            </a:r>
            <a:r>
              <a:rPr lang="en-US" dirty="0">
                <a:solidFill>
                  <a:schemeClr val="bg1">
                    <a:lumMod val="65000"/>
                  </a:schemeClr>
                </a:solidFill>
              </a:rPr>
              <a:t>data maintenance process .</a:t>
            </a:r>
            <a:endParaRPr lang="en-US" sz="3200" dirty="0">
              <a:solidFill>
                <a:schemeClr val="bg1">
                  <a:lumMod val="65000"/>
                </a:schemeClr>
              </a:solidFill>
            </a:endParaRPr>
          </a:p>
          <a:p>
            <a:pPr lvl="1"/>
            <a:r>
              <a:rPr lang="en-US" dirty="0">
                <a:solidFill>
                  <a:schemeClr val="bg1">
                    <a:lumMod val="65000"/>
                  </a:schemeClr>
                </a:solidFill>
              </a:rPr>
              <a:t>Some observations from the last round. </a:t>
            </a:r>
            <a:endParaRPr lang="en-US" sz="2800" dirty="0">
              <a:solidFill>
                <a:schemeClr val="bg1">
                  <a:lumMod val="65000"/>
                </a:schemeClr>
              </a:solidFill>
            </a:endParaRPr>
          </a:p>
          <a:p>
            <a:pPr lvl="1"/>
            <a:r>
              <a:rPr lang="en-US" dirty="0">
                <a:solidFill>
                  <a:schemeClr val="bg1">
                    <a:lumMod val="65000"/>
                  </a:schemeClr>
                </a:solidFill>
              </a:rPr>
              <a:t>Significance &amp; Deadlines.</a:t>
            </a:r>
          </a:p>
          <a:p>
            <a:pPr lvl="0"/>
            <a:r>
              <a:rPr lang="en-US" dirty="0">
                <a:solidFill>
                  <a:schemeClr val="bg1">
                    <a:lumMod val="65000"/>
                  </a:schemeClr>
                </a:solidFill>
              </a:rPr>
              <a:t>Q&amp;A</a:t>
            </a:r>
            <a:endParaRPr lang="en-US" sz="3200" dirty="0">
              <a:solidFill>
                <a:schemeClr val="bg1">
                  <a:lumMod val="65000"/>
                </a:schemeClr>
              </a:solidFill>
            </a:endParaRPr>
          </a:p>
          <a:p>
            <a:endParaRPr lang="en-US" sz="2400" b="1" dirty="0"/>
          </a:p>
          <a:p>
            <a:endParaRPr lang="en-US" dirty="0"/>
          </a:p>
        </p:txBody>
      </p:sp>
      <p:sp>
        <p:nvSpPr>
          <p:cNvPr id="4" name="Slide Number Placeholder 3">
            <a:extLst>
              <a:ext uri="{FF2B5EF4-FFF2-40B4-BE49-F238E27FC236}">
                <a16:creationId xmlns:a16="http://schemas.microsoft.com/office/drawing/2014/main" id="{168345DA-F9DD-190E-4EBF-801B4A84FAB0}"/>
              </a:ext>
            </a:extLst>
          </p:cNvPr>
          <p:cNvSpPr>
            <a:spLocks noGrp="1"/>
          </p:cNvSpPr>
          <p:nvPr>
            <p:ph type="sldNum" sz="quarter" idx="12"/>
          </p:nvPr>
        </p:nvSpPr>
        <p:spPr/>
        <p:txBody>
          <a:bodyPr/>
          <a:lstStyle/>
          <a:p>
            <a:fld id="{62DBCB69-547C-4F68-819F-474A80AB012D}" type="slidenum">
              <a:rPr lang="en-US" smtClean="0"/>
              <a:t>5</a:t>
            </a:fld>
            <a:endParaRPr lang="en-US"/>
          </a:p>
        </p:txBody>
      </p:sp>
    </p:spTree>
    <p:extLst>
      <p:ext uri="{BB962C8B-B14F-4D97-AF65-F5344CB8AC3E}">
        <p14:creationId xmlns:p14="http://schemas.microsoft.com/office/powerpoint/2010/main" val="19600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276987-3CC2-4975-9BE6-7E7D4302B7C6}"/>
              </a:ext>
            </a:extLst>
          </p:cNvPr>
          <p:cNvSpPr txBox="1"/>
          <p:nvPr/>
        </p:nvSpPr>
        <p:spPr>
          <a:xfrm>
            <a:off x="3286987" y="2406870"/>
            <a:ext cx="4085977" cy="1261884"/>
          </a:xfrm>
          <a:prstGeom prst="rect">
            <a:avLst/>
          </a:prstGeom>
          <a:ln cap="rnd">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u="sng" dirty="0"/>
              <a:t>Three Types of Processes</a:t>
            </a:r>
          </a:p>
          <a:p>
            <a:pPr>
              <a:buAutoNum type="arabicParenR"/>
            </a:pPr>
            <a:r>
              <a:rPr lang="en-US" sz="1200" b="1" dirty="0">
                <a:solidFill>
                  <a:srgbClr val="680000"/>
                </a:solidFill>
              </a:rPr>
              <a:t>Provider-Type-NPI-Pool (PTNP) data maintenance  </a:t>
            </a:r>
          </a:p>
          <a:p>
            <a:pPr>
              <a:buAutoNum type="arabicParenR"/>
            </a:pPr>
            <a:r>
              <a:rPr lang="en-US" sz="1200" b="1" dirty="0">
                <a:solidFill>
                  <a:schemeClr val="accent6">
                    <a:lumMod val="50000"/>
                  </a:schemeClr>
                </a:solidFill>
              </a:rPr>
              <a:t>Provider Address Quality Pre-Check</a:t>
            </a:r>
          </a:p>
          <a:p>
            <a:pPr marL="800100" lvl="1" indent="-342900">
              <a:buFont typeface="+mj-lt"/>
              <a:buAutoNum type="alphaLcParenR"/>
            </a:pPr>
            <a:r>
              <a:rPr lang="en-US" sz="1200" b="1" dirty="0">
                <a:solidFill>
                  <a:schemeClr val="accent6">
                    <a:lumMod val="50000"/>
                  </a:schemeClr>
                </a:solidFill>
              </a:rPr>
              <a:t>Isolated Outlier Provider Location</a:t>
            </a:r>
          </a:p>
          <a:p>
            <a:pPr marL="800100" lvl="1" indent="-342900">
              <a:buFont typeface="+mj-lt"/>
              <a:buAutoNum type="alphaLcParenR"/>
            </a:pPr>
            <a:r>
              <a:rPr lang="en-US" sz="1200" b="1" dirty="0">
                <a:solidFill>
                  <a:schemeClr val="accent6">
                    <a:lumMod val="50000"/>
                  </a:schemeClr>
                </a:solidFill>
              </a:rPr>
              <a:t>Objection Feedback</a:t>
            </a:r>
          </a:p>
          <a:p>
            <a:pPr>
              <a:buFontTx/>
              <a:buAutoNum type="arabicParenR"/>
            </a:pPr>
            <a:r>
              <a:rPr lang="en-US" sz="1200" b="1" dirty="0">
                <a:solidFill>
                  <a:schemeClr val="tx2"/>
                </a:solidFill>
              </a:rPr>
              <a:t>NA data reporting and review  </a:t>
            </a:r>
            <a:endParaRPr lang="en-US" sz="1200" b="1" dirty="0">
              <a:solidFill>
                <a:schemeClr val="accent6">
                  <a:lumMod val="50000"/>
                </a:schemeClr>
              </a:solidFill>
            </a:endParaRPr>
          </a:p>
        </p:txBody>
      </p:sp>
      <p:sp>
        <p:nvSpPr>
          <p:cNvPr id="11" name="Oval 10">
            <a:extLst>
              <a:ext uri="{FF2B5EF4-FFF2-40B4-BE49-F238E27FC236}">
                <a16:creationId xmlns:a16="http://schemas.microsoft.com/office/drawing/2014/main" id="{33115942-50D0-4959-BA82-EE89E7F08A37}"/>
              </a:ext>
            </a:extLst>
          </p:cNvPr>
          <p:cNvSpPr/>
          <p:nvPr/>
        </p:nvSpPr>
        <p:spPr>
          <a:xfrm>
            <a:off x="6616148" y="3062899"/>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id="{CCFBC394-AB4C-478A-A682-7C6427B41DD6}"/>
              </a:ext>
            </a:extLst>
          </p:cNvPr>
          <p:cNvSpPr/>
          <p:nvPr/>
        </p:nvSpPr>
        <p:spPr>
          <a:xfrm>
            <a:off x="5252415" y="5408344"/>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Oval 12">
            <a:extLst>
              <a:ext uri="{FF2B5EF4-FFF2-40B4-BE49-F238E27FC236}">
                <a16:creationId xmlns:a16="http://schemas.microsoft.com/office/drawing/2014/main" id="{9FBB9AD7-BE92-4D6D-AD5B-1865C0B4A429}"/>
              </a:ext>
            </a:extLst>
          </p:cNvPr>
          <p:cNvSpPr/>
          <p:nvPr/>
        </p:nvSpPr>
        <p:spPr>
          <a:xfrm>
            <a:off x="1304387" y="3170622"/>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a:extLst>
              <a:ext uri="{FF2B5EF4-FFF2-40B4-BE49-F238E27FC236}">
                <a16:creationId xmlns:a16="http://schemas.microsoft.com/office/drawing/2014/main" id="{1820C77E-AA5C-4BB4-ACC2-706F0C77C5FE}"/>
              </a:ext>
            </a:extLst>
          </p:cNvPr>
          <p:cNvSpPr/>
          <p:nvPr/>
        </p:nvSpPr>
        <p:spPr>
          <a:xfrm>
            <a:off x="2590801" y="5412559"/>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id="{9889D792-D2B2-4F32-9946-B6BAEA86A8B8}"/>
              </a:ext>
            </a:extLst>
          </p:cNvPr>
          <p:cNvSpPr/>
          <p:nvPr/>
        </p:nvSpPr>
        <p:spPr>
          <a:xfrm>
            <a:off x="2438400" y="975834"/>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a:extLst>
              <a:ext uri="{FF2B5EF4-FFF2-40B4-BE49-F238E27FC236}">
                <a16:creationId xmlns:a16="http://schemas.microsoft.com/office/drawing/2014/main" id="{A1CA2DCD-B0F4-42C6-A59A-1C2788280317}"/>
              </a:ext>
            </a:extLst>
          </p:cNvPr>
          <p:cNvSpPr>
            <a:spLocks noGrp="1"/>
          </p:cNvSpPr>
          <p:nvPr>
            <p:ph type="title"/>
          </p:nvPr>
        </p:nvSpPr>
        <p:spPr>
          <a:xfrm>
            <a:off x="304800" y="176310"/>
            <a:ext cx="8229600" cy="1143000"/>
          </a:xfrm>
        </p:spPr>
        <p:txBody>
          <a:bodyPr>
            <a:normAutofit/>
          </a:bodyPr>
          <a:lstStyle/>
          <a:p>
            <a:pPr algn="l"/>
            <a:r>
              <a:rPr lang="en-US" sz="2200" b="1" dirty="0"/>
              <a:t>Arkansas Network Adequacy Regulation Cycle</a:t>
            </a:r>
            <a:br>
              <a:rPr lang="en-US" sz="2800" b="1" dirty="0"/>
            </a:br>
            <a:endParaRPr lang="en-US" dirty="0"/>
          </a:p>
        </p:txBody>
      </p:sp>
      <p:sp>
        <p:nvSpPr>
          <p:cNvPr id="3" name="Slide Number Placeholder 2">
            <a:extLst>
              <a:ext uri="{FF2B5EF4-FFF2-40B4-BE49-F238E27FC236}">
                <a16:creationId xmlns:a16="http://schemas.microsoft.com/office/drawing/2014/main" id="{AD466B59-4D96-42D2-8FDC-255C616F0E3E}"/>
              </a:ext>
            </a:extLst>
          </p:cNvPr>
          <p:cNvSpPr>
            <a:spLocks noGrp="1"/>
          </p:cNvSpPr>
          <p:nvPr>
            <p:ph type="sldNum" sz="quarter" idx="12"/>
          </p:nvPr>
        </p:nvSpPr>
        <p:spPr/>
        <p:txBody>
          <a:bodyPr/>
          <a:lstStyle/>
          <a:p>
            <a:fld id="{62DBCB69-547C-4F68-819F-474A80AB012D}" type="slidenum">
              <a:rPr lang="en-US" smtClean="0"/>
              <a:t>6</a:t>
            </a:fld>
            <a:endParaRPr lang="en-US"/>
          </a:p>
        </p:txBody>
      </p:sp>
      <p:sp>
        <p:nvSpPr>
          <p:cNvPr id="15" name="TextBox 14">
            <a:extLst>
              <a:ext uri="{FF2B5EF4-FFF2-40B4-BE49-F238E27FC236}">
                <a16:creationId xmlns:a16="http://schemas.microsoft.com/office/drawing/2014/main" id="{7CC5D38C-EF17-450F-BC00-B5B670930EB6}"/>
              </a:ext>
            </a:extLst>
          </p:cNvPr>
          <p:cNvSpPr txBox="1"/>
          <p:nvPr/>
        </p:nvSpPr>
        <p:spPr>
          <a:xfrm>
            <a:off x="304800" y="1143000"/>
            <a:ext cx="1447800" cy="646331"/>
          </a:xfrm>
          <a:prstGeom prst="rect">
            <a:avLst/>
          </a:prstGeom>
          <a:noFill/>
        </p:spPr>
        <p:txBody>
          <a:bodyPr wrap="square" rtlCol="0">
            <a:spAutoFit/>
          </a:bodyPr>
          <a:lstStyle/>
          <a:p>
            <a:r>
              <a:rPr lang="en-US" dirty="0"/>
              <a:t>Start of cycle. </a:t>
            </a:r>
            <a:r>
              <a:rPr lang="en-US" b="1" dirty="0">
                <a:solidFill>
                  <a:srgbClr val="680000"/>
                </a:solidFill>
              </a:rPr>
              <a:t>We are here.</a:t>
            </a:r>
          </a:p>
        </p:txBody>
      </p:sp>
      <p:cxnSp>
        <p:nvCxnSpPr>
          <p:cNvPr id="17" name="Straight Arrow Connector 16">
            <a:extLst>
              <a:ext uri="{FF2B5EF4-FFF2-40B4-BE49-F238E27FC236}">
                <a16:creationId xmlns:a16="http://schemas.microsoft.com/office/drawing/2014/main" id="{60F5B9F4-45A8-457D-A67C-DD8D98EB8A3B}"/>
              </a:ext>
            </a:extLst>
          </p:cNvPr>
          <p:cNvCxnSpPr>
            <a:cxnSpLocks/>
          </p:cNvCxnSpPr>
          <p:nvPr/>
        </p:nvCxnSpPr>
        <p:spPr>
          <a:xfrm flipH="1">
            <a:off x="6551697" y="1399414"/>
            <a:ext cx="534903" cy="56393"/>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92EC3CB-CD71-FA25-4FC0-2FE0EA57FC6E}"/>
              </a:ext>
            </a:extLst>
          </p:cNvPr>
          <p:cNvCxnSpPr>
            <a:cxnSpLocks/>
          </p:cNvCxnSpPr>
          <p:nvPr/>
        </p:nvCxnSpPr>
        <p:spPr>
          <a:xfrm>
            <a:off x="1828800" y="1384591"/>
            <a:ext cx="533400" cy="72392"/>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9C66B4-D780-A616-E7C6-5A31E10FEF23}"/>
              </a:ext>
            </a:extLst>
          </p:cNvPr>
          <p:cNvSpPr txBox="1"/>
          <p:nvPr/>
        </p:nvSpPr>
        <p:spPr>
          <a:xfrm>
            <a:off x="7110412" y="1188619"/>
            <a:ext cx="1752600" cy="369332"/>
          </a:xfrm>
          <a:prstGeom prst="rect">
            <a:avLst/>
          </a:prstGeom>
          <a:noFill/>
        </p:spPr>
        <p:txBody>
          <a:bodyPr wrap="square" rtlCol="0">
            <a:spAutoFit/>
          </a:bodyPr>
          <a:lstStyle/>
          <a:p>
            <a:r>
              <a:rPr lang="en-US" dirty="0"/>
              <a:t>Coming March</a:t>
            </a:r>
          </a:p>
        </p:txBody>
      </p:sp>
      <p:cxnSp>
        <p:nvCxnSpPr>
          <p:cNvPr id="20" name="Straight Arrow Connector 19">
            <a:extLst>
              <a:ext uri="{FF2B5EF4-FFF2-40B4-BE49-F238E27FC236}">
                <a16:creationId xmlns:a16="http://schemas.microsoft.com/office/drawing/2014/main" id="{A5DAD5EF-E454-557E-85B2-47606C94216D}"/>
              </a:ext>
            </a:extLst>
          </p:cNvPr>
          <p:cNvCxnSpPr>
            <a:cxnSpLocks/>
          </p:cNvCxnSpPr>
          <p:nvPr/>
        </p:nvCxnSpPr>
        <p:spPr>
          <a:xfrm flipH="1" flipV="1">
            <a:off x="6548876" y="1719856"/>
            <a:ext cx="628330" cy="101114"/>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814E5E-476B-0916-4A5E-6223D3402ED0}"/>
              </a:ext>
            </a:extLst>
          </p:cNvPr>
          <p:cNvSpPr txBox="1"/>
          <p:nvPr/>
        </p:nvSpPr>
        <p:spPr>
          <a:xfrm>
            <a:off x="7201018" y="1610175"/>
            <a:ext cx="1752600" cy="923330"/>
          </a:xfrm>
          <a:prstGeom prst="rect">
            <a:avLst/>
          </a:prstGeom>
          <a:noFill/>
        </p:spPr>
        <p:txBody>
          <a:bodyPr wrap="square" rtlCol="0">
            <a:spAutoFit/>
          </a:bodyPr>
          <a:lstStyle/>
          <a:p>
            <a:r>
              <a:rPr lang="en-US" b="1" dirty="0">
                <a:solidFill>
                  <a:srgbClr val="680000"/>
                </a:solidFill>
              </a:rPr>
              <a:t>Process pulled out from Plan Review</a:t>
            </a:r>
          </a:p>
        </p:txBody>
      </p:sp>
      <p:sp>
        <p:nvSpPr>
          <p:cNvPr id="10" name="Oval 9">
            <a:extLst>
              <a:ext uri="{FF2B5EF4-FFF2-40B4-BE49-F238E27FC236}">
                <a16:creationId xmlns:a16="http://schemas.microsoft.com/office/drawing/2014/main" id="{F99DABF8-8219-472B-BB9D-DE6B69E33381}"/>
              </a:ext>
            </a:extLst>
          </p:cNvPr>
          <p:cNvSpPr/>
          <p:nvPr/>
        </p:nvSpPr>
        <p:spPr>
          <a:xfrm>
            <a:off x="5212556" y="923386"/>
            <a:ext cx="1281112" cy="1269131"/>
          </a:xfrm>
          <a:prstGeom prst="ellipse">
            <a:avLst/>
          </a:prstGeom>
          <a:solidFill>
            <a:schemeClr val="accent6">
              <a:lumMod val="60000"/>
              <a:lumOff val="40000"/>
            </a:schemeClr>
          </a:solid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aphicFrame>
        <p:nvGraphicFramePr>
          <p:cNvPr id="4" name="Diagram 3">
            <a:extLst>
              <a:ext uri="{FF2B5EF4-FFF2-40B4-BE49-F238E27FC236}">
                <a16:creationId xmlns:a16="http://schemas.microsoft.com/office/drawing/2014/main" id="{25FFFD88-8BBD-474C-84FC-C559C3233B44}"/>
              </a:ext>
            </a:extLst>
          </p:cNvPr>
          <p:cNvGraphicFramePr/>
          <p:nvPr>
            <p:extLst>
              <p:ext uri="{D42A27DB-BD31-4B8C-83A1-F6EECF244321}">
                <p14:modId xmlns:p14="http://schemas.microsoft.com/office/powerpoint/2010/main" val="859403667"/>
              </p:ext>
            </p:extLst>
          </p:nvPr>
        </p:nvGraphicFramePr>
        <p:xfrm>
          <a:off x="152400" y="928687"/>
          <a:ext cx="8763000" cy="575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01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21" grpId="0"/>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1132-4A40-7C63-5A40-46914C26E848}"/>
              </a:ext>
            </a:extLst>
          </p:cNvPr>
          <p:cNvSpPr>
            <a:spLocks noGrp="1"/>
          </p:cNvSpPr>
          <p:nvPr>
            <p:ph type="title"/>
          </p:nvPr>
        </p:nvSpPr>
        <p:spPr/>
        <p:txBody>
          <a:bodyPr>
            <a:normAutofit/>
          </a:bodyPr>
          <a:lstStyle/>
          <a:p>
            <a:pPr algn="l"/>
            <a:r>
              <a:rPr lang="en-US" sz="1800" dirty="0"/>
              <a:t>Timeline visualization from </a:t>
            </a:r>
            <a:r>
              <a:rPr lang="en-US" sz="1800" i="1" dirty="0"/>
              <a:t>NA Process </a:t>
            </a:r>
            <a:r>
              <a:rPr lang="en-US" sz="1800" dirty="0"/>
              <a:t>document </a:t>
            </a:r>
            <a:br>
              <a:rPr lang="en-US" sz="1800" dirty="0"/>
            </a:br>
            <a:r>
              <a:rPr lang="en-US" sz="1800" dirty="0"/>
              <a:t>(where CCIIO Standards are applicable)</a:t>
            </a:r>
          </a:p>
        </p:txBody>
      </p:sp>
      <p:sp>
        <p:nvSpPr>
          <p:cNvPr id="3" name="Slide Number Placeholder 2">
            <a:extLst>
              <a:ext uri="{FF2B5EF4-FFF2-40B4-BE49-F238E27FC236}">
                <a16:creationId xmlns:a16="http://schemas.microsoft.com/office/drawing/2014/main" id="{FF915884-E7DB-91DF-F25E-F2BBB8328206}"/>
              </a:ext>
            </a:extLst>
          </p:cNvPr>
          <p:cNvSpPr>
            <a:spLocks noGrp="1"/>
          </p:cNvSpPr>
          <p:nvPr>
            <p:ph type="sldNum" sz="quarter" idx="12"/>
          </p:nvPr>
        </p:nvSpPr>
        <p:spPr/>
        <p:txBody>
          <a:bodyPr/>
          <a:lstStyle/>
          <a:p>
            <a:fld id="{62DBCB69-547C-4F68-819F-474A80AB012D}" type="slidenum">
              <a:rPr lang="en-US" smtClean="0"/>
              <a:t>7</a:t>
            </a:fld>
            <a:endParaRPr lang="en-US"/>
          </a:p>
        </p:txBody>
      </p:sp>
      <p:pic>
        <p:nvPicPr>
          <p:cNvPr id="8" name="Picture 7" descr="Chart&#10;&#10;AI-generated content may be incorrect.">
            <a:extLst>
              <a:ext uri="{FF2B5EF4-FFF2-40B4-BE49-F238E27FC236}">
                <a16:creationId xmlns:a16="http://schemas.microsoft.com/office/drawing/2014/main" id="{6F1340B4-BAA4-51A3-2D51-AA8BB4D21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95" y="1492505"/>
            <a:ext cx="9144000" cy="3872989"/>
          </a:xfrm>
          <a:prstGeom prst="rect">
            <a:avLst/>
          </a:prstGeom>
        </p:spPr>
      </p:pic>
      <p:sp>
        <p:nvSpPr>
          <p:cNvPr id="9" name="Callout: Line 8">
            <a:extLst>
              <a:ext uri="{FF2B5EF4-FFF2-40B4-BE49-F238E27FC236}">
                <a16:creationId xmlns:a16="http://schemas.microsoft.com/office/drawing/2014/main" id="{A0AE68EF-EFE0-25A6-6DD1-D5A55B13DDA7}"/>
              </a:ext>
            </a:extLst>
          </p:cNvPr>
          <p:cNvSpPr/>
          <p:nvPr/>
        </p:nvSpPr>
        <p:spPr>
          <a:xfrm>
            <a:off x="669195" y="1143000"/>
            <a:ext cx="1143000" cy="304800"/>
          </a:xfrm>
          <a:prstGeom prst="borderCallout1">
            <a:avLst>
              <a:gd name="adj1" fmla="val 98948"/>
              <a:gd name="adj2" fmla="val 47905"/>
              <a:gd name="adj3" fmla="val 742203"/>
              <a:gd name="adj4" fmla="val 94736"/>
            </a:avLst>
          </a:prstGeom>
          <a:ln>
            <a:solidFill>
              <a:srgbClr val="68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680000"/>
                </a:solidFill>
              </a:rPr>
              <a:t>We are here </a:t>
            </a:r>
          </a:p>
        </p:txBody>
      </p:sp>
      <p:cxnSp>
        <p:nvCxnSpPr>
          <p:cNvPr id="12" name="Straight Arrow Connector 11">
            <a:extLst>
              <a:ext uri="{FF2B5EF4-FFF2-40B4-BE49-F238E27FC236}">
                <a16:creationId xmlns:a16="http://schemas.microsoft.com/office/drawing/2014/main" id="{85ACA532-A0F9-CCBB-B6FE-E48812C8A138}"/>
              </a:ext>
            </a:extLst>
          </p:cNvPr>
          <p:cNvCxnSpPr>
            <a:cxnSpLocks/>
          </p:cNvCxnSpPr>
          <p:nvPr/>
        </p:nvCxnSpPr>
        <p:spPr>
          <a:xfrm>
            <a:off x="3767737" y="2467066"/>
            <a:ext cx="533400" cy="0"/>
          </a:xfrm>
          <a:prstGeom prst="straightConnector1">
            <a:avLst/>
          </a:prstGeom>
          <a:ln w="34925">
            <a:solidFill>
              <a:srgbClr val="68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AA102071-EA65-7F64-B1B7-990350419757}"/>
              </a:ext>
            </a:extLst>
          </p:cNvPr>
          <p:cNvCxnSpPr>
            <a:cxnSpLocks/>
          </p:cNvCxnSpPr>
          <p:nvPr/>
        </p:nvCxnSpPr>
        <p:spPr>
          <a:xfrm flipH="1">
            <a:off x="4473531" y="2467066"/>
            <a:ext cx="584329" cy="0"/>
          </a:xfrm>
          <a:prstGeom prst="straightConnector1">
            <a:avLst/>
          </a:prstGeom>
          <a:ln w="34925">
            <a:solidFill>
              <a:srgbClr val="680000"/>
            </a:solidFill>
            <a:tailEnd type="triangle"/>
          </a:ln>
        </p:spPr>
        <p:style>
          <a:lnRef idx="1">
            <a:schemeClr val="accent2"/>
          </a:lnRef>
          <a:fillRef idx="0">
            <a:schemeClr val="accent2"/>
          </a:fillRef>
          <a:effectRef idx="0">
            <a:schemeClr val="accent2"/>
          </a:effectRef>
          <a:fontRef idx="minor">
            <a:schemeClr val="tx1"/>
          </a:fontRef>
        </p:style>
      </p:cxnSp>
      <p:sp>
        <p:nvSpPr>
          <p:cNvPr id="16" name="Callout: Line 15">
            <a:extLst>
              <a:ext uri="{FF2B5EF4-FFF2-40B4-BE49-F238E27FC236}">
                <a16:creationId xmlns:a16="http://schemas.microsoft.com/office/drawing/2014/main" id="{DAE554E1-ED5F-E3DE-418D-8CB1991262A4}"/>
              </a:ext>
            </a:extLst>
          </p:cNvPr>
          <p:cNvSpPr/>
          <p:nvPr/>
        </p:nvSpPr>
        <p:spPr>
          <a:xfrm>
            <a:off x="3406731" y="1674986"/>
            <a:ext cx="2133600" cy="304800"/>
          </a:xfrm>
          <a:prstGeom prst="borderCallout1">
            <a:avLst>
              <a:gd name="adj1" fmla="val 107859"/>
              <a:gd name="adj2" fmla="val 43618"/>
              <a:gd name="adj3" fmla="val 249133"/>
              <a:gd name="adj4" fmla="val 45379"/>
            </a:avLst>
          </a:prstGeom>
          <a:ln>
            <a:solidFill>
              <a:srgbClr val="68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680000"/>
                </a:solidFill>
              </a:rPr>
              <a:t>Small gap of only a week </a:t>
            </a:r>
          </a:p>
        </p:txBody>
      </p:sp>
      <p:sp>
        <p:nvSpPr>
          <p:cNvPr id="4" name="Right Brace 3">
            <a:extLst>
              <a:ext uri="{FF2B5EF4-FFF2-40B4-BE49-F238E27FC236}">
                <a16:creationId xmlns:a16="http://schemas.microsoft.com/office/drawing/2014/main" id="{097381A1-B58C-240E-F1B5-4ABEC09F780E}"/>
              </a:ext>
            </a:extLst>
          </p:cNvPr>
          <p:cNvSpPr/>
          <p:nvPr/>
        </p:nvSpPr>
        <p:spPr>
          <a:xfrm rot="16200000">
            <a:off x="6438900" y="1774951"/>
            <a:ext cx="228600" cy="838200"/>
          </a:xfrm>
          <a:prstGeom prst="rightBrace">
            <a:avLst/>
          </a:prstGeom>
          <a:ln w="38100">
            <a:solidFill>
              <a:srgbClr val="6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D100DCAE-4F59-E1B4-538F-76568B80ABEC}"/>
              </a:ext>
            </a:extLst>
          </p:cNvPr>
          <p:cNvSpPr/>
          <p:nvPr/>
        </p:nvSpPr>
        <p:spPr>
          <a:xfrm>
            <a:off x="6010421" y="1080781"/>
            <a:ext cx="2791467" cy="762257"/>
          </a:xfrm>
          <a:prstGeom prst="wedgeRoundRectCallout">
            <a:avLst>
              <a:gd name="adj1" fmla="val -29181"/>
              <a:gd name="adj2" fmla="val 73810"/>
              <a:gd name="adj3" fmla="val 16667"/>
            </a:avLst>
          </a:prstGeom>
          <a:ln>
            <a:solidFill>
              <a:srgbClr val="68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a:t>Before:</a:t>
            </a:r>
            <a:r>
              <a:rPr lang="en-US" sz="1600" dirty="0"/>
              <a:t> 15 days outlier review/address correction window </a:t>
            </a:r>
          </a:p>
        </p:txBody>
      </p:sp>
    </p:spTree>
    <p:extLst>
      <p:ext uri="{BB962C8B-B14F-4D97-AF65-F5344CB8AC3E}">
        <p14:creationId xmlns:p14="http://schemas.microsoft.com/office/powerpoint/2010/main" val="17059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2"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4" grpId="0" animBg="1"/>
      <p:bldP spid="4" grpId="2" animBg="1"/>
      <p:bldP spid="5" grpId="0" animBg="1"/>
      <p:bldP spid="5"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7F87E-8772-EA6B-2D0F-39CB82F37D67}"/>
            </a:ext>
          </a:extLst>
        </p:cNvPr>
        <p:cNvGrpSpPr/>
        <p:nvPr/>
      </p:nvGrpSpPr>
      <p:grpSpPr>
        <a:xfrm>
          <a:off x="0" y="0"/>
          <a:ext cx="0" cy="0"/>
          <a:chOff x="0" y="0"/>
          <a:chExt cx="0" cy="0"/>
        </a:xfrm>
      </p:grpSpPr>
      <p:pic>
        <p:nvPicPr>
          <p:cNvPr id="17" name="Picture 10" descr="C:\Users\tdasgupta\AppData\Local\Microsoft\Windows\Temporary Internet Files\Content.IE5\QECY1J48\724px-Office-excel.svg[1].png">
            <a:extLst>
              <a:ext uri="{FF2B5EF4-FFF2-40B4-BE49-F238E27FC236}">
                <a16:creationId xmlns:a16="http://schemas.microsoft.com/office/drawing/2014/main" id="{4D8C5908-4F7E-1DB5-310E-3AFE909AF8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1990" y="570503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9A4504-A383-B1D9-6748-8947A1D5C752}"/>
              </a:ext>
            </a:extLst>
          </p:cNvPr>
          <p:cNvSpPr>
            <a:spLocks noGrp="1"/>
          </p:cNvSpPr>
          <p:nvPr>
            <p:ph type="title"/>
          </p:nvPr>
        </p:nvSpPr>
        <p:spPr/>
        <p:txBody>
          <a:bodyPr>
            <a:normAutofit/>
          </a:bodyPr>
          <a:lstStyle/>
          <a:p>
            <a:pPr algn="l"/>
            <a:r>
              <a:rPr lang="en-US" sz="1800" dirty="0"/>
              <a:t>Timeline visualization from </a:t>
            </a:r>
            <a:r>
              <a:rPr lang="en-US" sz="1800" i="1" dirty="0"/>
              <a:t>NA Process </a:t>
            </a:r>
            <a:r>
              <a:rPr lang="en-US" sz="1800" dirty="0"/>
              <a:t>document </a:t>
            </a:r>
            <a:br>
              <a:rPr lang="en-US" sz="1800" dirty="0"/>
            </a:br>
            <a:r>
              <a:rPr lang="en-US" sz="1800" dirty="0"/>
              <a:t>(where CCIIO Standards are applicable)</a:t>
            </a:r>
          </a:p>
        </p:txBody>
      </p:sp>
      <p:sp>
        <p:nvSpPr>
          <p:cNvPr id="3" name="Slide Number Placeholder 2">
            <a:extLst>
              <a:ext uri="{FF2B5EF4-FFF2-40B4-BE49-F238E27FC236}">
                <a16:creationId xmlns:a16="http://schemas.microsoft.com/office/drawing/2014/main" id="{A275A1C4-BE4D-235F-19CE-02A39E3FD78B}"/>
              </a:ext>
            </a:extLst>
          </p:cNvPr>
          <p:cNvSpPr>
            <a:spLocks noGrp="1"/>
          </p:cNvSpPr>
          <p:nvPr>
            <p:ph type="sldNum" sz="quarter" idx="12"/>
          </p:nvPr>
        </p:nvSpPr>
        <p:spPr/>
        <p:txBody>
          <a:bodyPr/>
          <a:lstStyle/>
          <a:p>
            <a:fld id="{62DBCB69-547C-4F68-819F-474A80AB012D}" type="slidenum">
              <a:rPr lang="en-US" smtClean="0"/>
              <a:t>8</a:t>
            </a:fld>
            <a:endParaRPr lang="en-US"/>
          </a:p>
        </p:txBody>
      </p:sp>
      <p:pic>
        <p:nvPicPr>
          <p:cNvPr id="8" name="Picture 7" descr="Chart&#10;&#10;AI-generated content may be incorrect.">
            <a:extLst>
              <a:ext uri="{FF2B5EF4-FFF2-40B4-BE49-F238E27FC236}">
                <a16:creationId xmlns:a16="http://schemas.microsoft.com/office/drawing/2014/main" id="{2577E92C-4241-0121-C4C0-704742B82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5" y="1492505"/>
            <a:ext cx="9144000" cy="3872989"/>
          </a:xfrm>
          <a:prstGeom prst="rect">
            <a:avLst/>
          </a:prstGeom>
        </p:spPr>
      </p:pic>
      <p:sp>
        <p:nvSpPr>
          <p:cNvPr id="10" name="Callout: Line 9">
            <a:extLst>
              <a:ext uri="{FF2B5EF4-FFF2-40B4-BE49-F238E27FC236}">
                <a16:creationId xmlns:a16="http://schemas.microsoft.com/office/drawing/2014/main" id="{19450563-F3E9-283C-CE65-60DB6C2EDDD2}"/>
              </a:ext>
            </a:extLst>
          </p:cNvPr>
          <p:cNvSpPr/>
          <p:nvPr/>
        </p:nvSpPr>
        <p:spPr>
          <a:xfrm>
            <a:off x="2677170" y="4959412"/>
            <a:ext cx="2819400" cy="808037"/>
          </a:xfrm>
          <a:prstGeom prst="borderCallout1">
            <a:avLst>
              <a:gd name="adj1" fmla="val 3899"/>
              <a:gd name="adj2" fmla="val 51073"/>
              <a:gd name="adj3" fmla="val -77321"/>
              <a:gd name="adj4" fmla="val 61389"/>
            </a:avLst>
          </a:prstGeom>
          <a:ln>
            <a:solidFill>
              <a:srgbClr val="68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680000"/>
                </a:solidFill>
              </a:rPr>
              <a:t>Critical deadline for issuers –</a:t>
            </a:r>
          </a:p>
          <a:p>
            <a:pPr algn="ctr"/>
            <a:r>
              <a:rPr lang="en-US" sz="1400" dirty="0">
                <a:solidFill>
                  <a:srgbClr val="680000"/>
                </a:solidFill>
              </a:rPr>
              <a:t>One issuer’s delay will cause problems for all issuers. </a:t>
            </a:r>
          </a:p>
        </p:txBody>
      </p:sp>
      <p:sp>
        <p:nvSpPr>
          <p:cNvPr id="6" name="Right Brace 5">
            <a:extLst>
              <a:ext uri="{FF2B5EF4-FFF2-40B4-BE49-F238E27FC236}">
                <a16:creationId xmlns:a16="http://schemas.microsoft.com/office/drawing/2014/main" id="{5DC3A7FD-FCEF-3A6D-E5FC-844858D0E5EF}"/>
              </a:ext>
            </a:extLst>
          </p:cNvPr>
          <p:cNvSpPr/>
          <p:nvPr/>
        </p:nvSpPr>
        <p:spPr>
          <a:xfrm rot="16200000">
            <a:off x="5248295" y="1611130"/>
            <a:ext cx="228600" cy="1143000"/>
          </a:xfrm>
          <a:prstGeom prst="rightBrace">
            <a:avLst>
              <a:gd name="adj1" fmla="val 0"/>
              <a:gd name="adj2" fmla="val 50000"/>
            </a:avLst>
          </a:prstGeom>
          <a:ln w="38100">
            <a:solidFill>
              <a:srgbClr val="6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1D48E63A-FC22-27DB-F08F-731BF878E633}"/>
              </a:ext>
            </a:extLst>
          </p:cNvPr>
          <p:cNvSpPr/>
          <p:nvPr/>
        </p:nvSpPr>
        <p:spPr>
          <a:xfrm>
            <a:off x="5469795" y="1080781"/>
            <a:ext cx="2871262" cy="762257"/>
          </a:xfrm>
          <a:prstGeom prst="wedgeRoundRectCallout">
            <a:avLst>
              <a:gd name="adj1" fmla="val -52185"/>
              <a:gd name="adj2" fmla="val 78936"/>
              <a:gd name="adj3" fmla="val 16667"/>
            </a:avLst>
          </a:prstGeom>
          <a:ln>
            <a:solidFill>
              <a:srgbClr val="68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a:t>Now:</a:t>
            </a:r>
            <a:r>
              <a:rPr lang="en-US" sz="1600" dirty="0"/>
              <a:t> 39 days outlier review/address correction window </a:t>
            </a:r>
          </a:p>
        </p:txBody>
      </p:sp>
      <p:sp>
        <p:nvSpPr>
          <p:cNvPr id="14" name="Callout: Line 13">
            <a:extLst>
              <a:ext uri="{FF2B5EF4-FFF2-40B4-BE49-F238E27FC236}">
                <a16:creationId xmlns:a16="http://schemas.microsoft.com/office/drawing/2014/main" id="{8D697562-F45B-3FBC-A5D7-2A71CC7599BC}"/>
              </a:ext>
            </a:extLst>
          </p:cNvPr>
          <p:cNvSpPr/>
          <p:nvPr/>
        </p:nvSpPr>
        <p:spPr>
          <a:xfrm>
            <a:off x="2720931" y="6047269"/>
            <a:ext cx="2819400" cy="808037"/>
          </a:xfrm>
          <a:prstGeom prst="borderCallout1">
            <a:avLst>
              <a:gd name="adj1" fmla="val 3899"/>
              <a:gd name="adj2" fmla="val 51073"/>
              <a:gd name="adj3" fmla="val -35731"/>
              <a:gd name="adj4" fmla="val 51133"/>
            </a:avLst>
          </a:prstGeom>
          <a:ln>
            <a:solidFill>
              <a:srgbClr val="680000"/>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rgbClr val="680000"/>
                </a:solidFill>
              </a:rPr>
              <a:t>PY2027 Network Adequacy data (using CMS-CCIIO’s </a:t>
            </a:r>
            <a:r>
              <a:rPr lang="en-US" sz="1400" b="1" dirty="0">
                <a:solidFill>
                  <a:srgbClr val="FF0000"/>
                </a:solidFill>
              </a:rPr>
              <a:t>PY2026</a:t>
            </a:r>
            <a:r>
              <a:rPr lang="en-US" sz="1400" dirty="0">
                <a:solidFill>
                  <a:srgbClr val="680000"/>
                </a:solidFill>
              </a:rPr>
              <a:t> Network Adequacy template) </a:t>
            </a:r>
          </a:p>
        </p:txBody>
      </p:sp>
      <p:sp>
        <p:nvSpPr>
          <p:cNvPr id="15" name="Callout: Line 14">
            <a:extLst>
              <a:ext uri="{FF2B5EF4-FFF2-40B4-BE49-F238E27FC236}">
                <a16:creationId xmlns:a16="http://schemas.microsoft.com/office/drawing/2014/main" id="{05A8B1F9-829E-06FE-5E74-131DF771C918}"/>
              </a:ext>
            </a:extLst>
          </p:cNvPr>
          <p:cNvSpPr/>
          <p:nvPr/>
        </p:nvSpPr>
        <p:spPr>
          <a:xfrm>
            <a:off x="5813998" y="6049963"/>
            <a:ext cx="2819400" cy="808037"/>
          </a:xfrm>
          <a:prstGeom prst="borderCallout1">
            <a:avLst>
              <a:gd name="adj1" fmla="val 3899"/>
              <a:gd name="adj2" fmla="val 51073"/>
              <a:gd name="adj3" fmla="val -209828"/>
              <a:gd name="adj4" fmla="val 4841"/>
            </a:avLst>
          </a:prstGeom>
          <a:ln>
            <a:solidFill>
              <a:srgbClr val="680000"/>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rgbClr val="680000"/>
                </a:solidFill>
              </a:rPr>
              <a:t>PY2027 Network Adequacy data (using CMS-CCIIO’s </a:t>
            </a:r>
            <a:r>
              <a:rPr lang="en-US" sz="1400" b="1" dirty="0">
                <a:solidFill>
                  <a:srgbClr val="680000"/>
                </a:solidFill>
              </a:rPr>
              <a:t>PY2027</a:t>
            </a:r>
            <a:r>
              <a:rPr lang="en-US" sz="1400" dirty="0">
                <a:solidFill>
                  <a:srgbClr val="680000"/>
                </a:solidFill>
              </a:rPr>
              <a:t> Network Adequacy template) </a:t>
            </a:r>
          </a:p>
        </p:txBody>
      </p:sp>
    </p:spTree>
    <p:extLst>
      <p:ext uri="{BB962C8B-B14F-4D97-AF65-F5344CB8AC3E}">
        <p14:creationId xmlns:p14="http://schemas.microsoft.com/office/powerpoint/2010/main" val="132764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6" grpId="1" animBg="1"/>
      <p:bldP spid="7" grpId="0" animBg="1"/>
      <p:bldP spid="7" grpId="1"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151F-3ADA-64AF-E3E8-A6A6BA789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6BC6C-939C-FEF5-F6D5-F99C51FCAEA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6E164E4-BEAE-A9C6-326D-87DC3173402A}"/>
              </a:ext>
            </a:extLst>
          </p:cNvPr>
          <p:cNvSpPr>
            <a:spLocks noGrp="1"/>
          </p:cNvSpPr>
          <p:nvPr>
            <p:ph idx="1"/>
          </p:nvPr>
        </p:nvSpPr>
        <p:spPr/>
        <p:txBody>
          <a:bodyPr>
            <a:normAutofit lnSpcReduction="10000"/>
          </a:bodyPr>
          <a:lstStyle/>
          <a:p>
            <a:pPr lvl="0"/>
            <a:r>
              <a:rPr lang="en-US" dirty="0">
                <a:solidFill>
                  <a:schemeClr val="bg1">
                    <a:lumMod val="65000"/>
                  </a:schemeClr>
                </a:solidFill>
              </a:rPr>
              <a:t>Introductions &amp; Housekeeping.</a:t>
            </a:r>
          </a:p>
          <a:p>
            <a:pPr lvl="0"/>
            <a:r>
              <a:rPr lang="en-US" dirty="0"/>
              <a:t>Overview of where we are.</a:t>
            </a:r>
          </a:p>
          <a:p>
            <a:pPr lvl="1"/>
            <a:r>
              <a:rPr lang="en-US" dirty="0">
                <a:solidFill>
                  <a:schemeClr val="bg1">
                    <a:lumMod val="65000"/>
                  </a:schemeClr>
                </a:solidFill>
              </a:rPr>
              <a:t>Timeline.</a:t>
            </a:r>
          </a:p>
          <a:p>
            <a:pPr lvl="1"/>
            <a:r>
              <a:rPr lang="en-US" dirty="0"/>
              <a:t>PBM Updates.</a:t>
            </a:r>
          </a:p>
          <a:p>
            <a:pPr lvl="0"/>
            <a:r>
              <a:rPr lang="en-US" dirty="0">
                <a:solidFill>
                  <a:schemeClr val="bg1">
                    <a:lumMod val="65000"/>
                  </a:schemeClr>
                </a:solidFill>
              </a:rPr>
              <a:t>Provider Address Quality Precheck.</a:t>
            </a:r>
          </a:p>
          <a:p>
            <a:pPr lvl="1"/>
            <a:r>
              <a:rPr lang="en-US" dirty="0">
                <a:solidFill>
                  <a:schemeClr val="bg1">
                    <a:lumMod val="65000"/>
                  </a:schemeClr>
                </a:solidFill>
              </a:rPr>
              <a:t>Recap of the Isolated Provider Location Outlier process. </a:t>
            </a:r>
          </a:p>
          <a:p>
            <a:pPr lvl="1"/>
            <a:r>
              <a:rPr lang="en-US" dirty="0">
                <a:solidFill>
                  <a:schemeClr val="bg1">
                    <a:lumMod val="65000"/>
                  </a:schemeClr>
                </a:solidFill>
              </a:rPr>
              <a:t>Objection Feedback. </a:t>
            </a:r>
          </a:p>
          <a:p>
            <a:pPr lvl="0"/>
            <a:r>
              <a:rPr lang="en-US" dirty="0">
                <a:solidFill>
                  <a:schemeClr val="bg1">
                    <a:lumMod val="65000"/>
                  </a:schemeClr>
                </a:solidFill>
              </a:rPr>
              <a:t>What’s different in the Current Finalized PTNP?</a:t>
            </a:r>
          </a:p>
          <a:p>
            <a:r>
              <a:rPr lang="en-US" dirty="0">
                <a:solidFill>
                  <a:schemeClr val="bg1">
                    <a:lumMod val="65000"/>
                  </a:schemeClr>
                </a:solidFill>
              </a:rPr>
              <a:t>PTNP 2026 Round 1</a:t>
            </a:r>
            <a:r>
              <a:rPr lang="en-US" sz="3200" dirty="0">
                <a:solidFill>
                  <a:schemeClr val="bg1">
                    <a:lumMod val="65000"/>
                  </a:schemeClr>
                </a:solidFill>
              </a:rPr>
              <a:t> </a:t>
            </a:r>
            <a:r>
              <a:rPr lang="en-US" dirty="0">
                <a:solidFill>
                  <a:schemeClr val="bg1">
                    <a:lumMod val="65000"/>
                  </a:schemeClr>
                </a:solidFill>
              </a:rPr>
              <a:t>data maintenance process .</a:t>
            </a:r>
            <a:endParaRPr lang="en-US" sz="3200" dirty="0">
              <a:solidFill>
                <a:schemeClr val="bg1">
                  <a:lumMod val="65000"/>
                </a:schemeClr>
              </a:solidFill>
            </a:endParaRPr>
          </a:p>
          <a:p>
            <a:pPr lvl="1"/>
            <a:r>
              <a:rPr lang="en-US" dirty="0">
                <a:solidFill>
                  <a:schemeClr val="bg1">
                    <a:lumMod val="65000"/>
                  </a:schemeClr>
                </a:solidFill>
              </a:rPr>
              <a:t>Some observations from the last round. </a:t>
            </a:r>
            <a:endParaRPr lang="en-US" sz="2800" dirty="0">
              <a:solidFill>
                <a:schemeClr val="bg1">
                  <a:lumMod val="65000"/>
                </a:schemeClr>
              </a:solidFill>
            </a:endParaRPr>
          </a:p>
          <a:p>
            <a:pPr lvl="1"/>
            <a:r>
              <a:rPr lang="en-US" dirty="0">
                <a:solidFill>
                  <a:schemeClr val="bg1">
                    <a:lumMod val="65000"/>
                  </a:schemeClr>
                </a:solidFill>
              </a:rPr>
              <a:t>Significance &amp; Deadlines.</a:t>
            </a:r>
          </a:p>
          <a:p>
            <a:pPr lvl="0"/>
            <a:r>
              <a:rPr lang="en-US" dirty="0">
                <a:solidFill>
                  <a:schemeClr val="bg1">
                    <a:lumMod val="65000"/>
                  </a:schemeClr>
                </a:solidFill>
              </a:rPr>
              <a:t>Q&amp;A</a:t>
            </a:r>
            <a:endParaRPr lang="en-US" sz="3200" dirty="0">
              <a:solidFill>
                <a:schemeClr val="bg1">
                  <a:lumMod val="65000"/>
                </a:schemeClr>
              </a:solidFill>
            </a:endParaRPr>
          </a:p>
          <a:p>
            <a:endParaRPr lang="en-US" sz="2400" b="1" dirty="0"/>
          </a:p>
          <a:p>
            <a:endParaRPr lang="en-US" dirty="0"/>
          </a:p>
        </p:txBody>
      </p:sp>
      <p:sp>
        <p:nvSpPr>
          <p:cNvPr id="4" name="Slide Number Placeholder 3">
            <a:extLst>
              <a:ext uri="{FF2B5EF4-FFF2-40B4-BE49-F238E27FC236}">
                <a16:creationId xmlns:a16="http://schemas.microsoft.com/office/drawing/2014/main" id="{ED661DC8-7964-1271-4F20-73E1FDFC0F9D}"/>
              </a:ext>
            </a:extLst>
          </p:cNvPr>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131153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50CA433-AEC3-46F3-9271-A6557C41FE93}">
  <ds:schemaRefs>
    <ds:schemaRef ds:uri="ESRI.ArcGIS.Mapping.OfficeIntegration.PowerPointInfo"/>
  </ds:schemaRefs>
</ds:datastoreItem>
</file>

<file path=customXml/itemProps10.xml><?xml version="1.0" encoding="utf-8"?>
<ds:datastoreItem xmlns:ds="http://schemas.openxmlformats.org/officeDocument/2006/customXml" ds:itemID="{3A0D8692-2649-40EC-B832-D4E6B9AD925B}">
  <ds:schemaRefs>
    <ds:schemaRef ds:uri="ESRI.ArcGIS.Mapping.OfficeIntegration.PowerPointInfo"/>
  </ds:schemaRefs>
</ds:datastoreItem>
</file>

<file path=customXml/itemProps11.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12.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13.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14.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15.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16.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17.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18.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19.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2.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20.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21.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22.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23.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24.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25.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26.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27.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28.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29.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3.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30.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31.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32.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33.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34.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35.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36.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37.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38.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39.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4.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40.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41.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42.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43.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44.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45.xml><?xml version="1.0" encoding="utf-8"?>
<ds:datastoreItem xmlns:ds="http://schemas.openxmlformats.org/officeDocument/2006/customXml" ds:itemID="{429EB51B-774E-4865-ACD3-E3CD48F38FE4}">
  <ds:schemaRefs>
    <ds:schemaRef ds:uri="ESRI.ArcGIS.Mapping.OfficeIntegration.PowerPointInfo"/>
  </ds:schemaRefs>
</ds:datastoreItem>
</file>

<file path=customXml/itemProps46.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47.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48.xml><?xml version="1.0" encoding="utf-8"?>
<ds:datastoreItem xmlns:ds="http://schemas.openxmlformats.org/officeDocument/2006/customXml" ds:itemID="{05638F46-36AD-4967-93B2-D5AD2D67BDBD}">
  <ds:schemaRefs>
    <ds:schemaRef ds:uri="ESRI.ArcGIS.Mapping.OfficeIntegration.PowerPointInfo"/>
  </ds:schemaRefs>
</ds:datastoreItem>
</file>

<file path=customXml/itemProps49.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5.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50.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51.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52.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53.xml><?xml version="1.0" encoding="utf-8"?>
<ds:datastoreItem xmlns:ds="http://schemas.openxmlformats.org/officeDocument/2006/customXml" ds:itemID="{4D9EB598-8D15-4668-876F-B2D5649BD3E4}">
  <ds:schemaRefs>
    <ds:schemaRef ds:uri="ESRI.ArcGIS.Mapping.OfficeIntegration.PowerPointInfo"/>
  </ds:schemaRefs>
</ds:datastoreItem>
</file>

<file path=customXml/itemProps54.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55.xml><?xml version="1.0" encoding="utf-8"?>
<ds:datastoreItem xmlns:ds="http://schemas.openxmlformats.org/officeDocument/2006/customXml" ds:itemID="{9EDBD9C2-8A96-4F0D-B62F-31CA39B65FCD}">
  <ds:schemaRefs>
    <ds:schemaRef ds:uri="ESRI.ArcGIS.Mapping.OfficeIntegration.PowerPointInfo"/>
  </ds:schemaRefs>
</ds:datastoreItem>
</file>

<file path=customXml/itemProps56.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57.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58.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59.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6.xml><?xml version="1.0" encoding="utf-8"?>
<ds:datastoreItem xmlns:ds="http://schemas.openxmlformats.org/officeDocument/2006/customXml" ds:itemID="{91BBF9B5-E37A-4533-9F43-2DDD35FB1472}">
  <ds:schemaRefs>
    <ds:schemaRef ds:uri="ESRI.ArcGIS.Mapping.OfficeIntegration.PowerPointInfo"/>
  </ds:schemaRefs>
</ds:datastoreItem>
</file>

<file path=customXml/itemProps60.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61.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62.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63.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64.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65.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66.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7.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8.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9.xml><?xml version="1.0" encoding="utf-8"?>
<ds:datastoreItem xmlns:ds="http://schemas.openxmlformats.org/officeDocument/2006/customXml" ds:itemID="{F9AD0B84-F323-4A0B-9713-7F72FB287D1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19495</TotalTime>
  <Words>3534</Words>
  <Application>Microsoft Office PowerPoint</Application>
  <PresentationFormat>On-screen Show (4:3)</PresentationFormat>
  <Paragraphs>419</Paragraphs>
  <Slides>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Black</vt:lpstr>
      <vt:lpstr>Arial Unicode MS</vt:lpstr>
      <vt:lpstr>Calibri</vt:lpstr>
      <vt:lpstr>Stencil</vt:lpstr>
      <vt:lpstr>Office Theme</vt:lpstr>
      <vt:lpstr>PowerPoint Presentation</vt:lpstr>
      <vt:lpstr>Agenda</vt:lpstr>
      <vt:lpstr>Introductions</vt:lpstr>
      <vt:lpstr>Intended Audience</vt:lpstr>
      <vt:lpstr>Agenda</vt:lpstr>
      <vt:lpstr>Arkansas Network Adequacy Regulation Cycle </vt:lpstr>
      <vt:lpstr>Timeline visualization from NA Process document  (where CCIIO Standards are applicable)</vt:lpstr>
      <vt:lpstr>Timeline visualization from NA Process document  (where CCIIO Standards are applicable)</vt:lpstr>
      <vt:lpstr>Agenda</vt:lpstr>
      <vt:lpstr>How does the PTNP 2026 Round 1 dovetail into PBM NA Review?</vt:lpstr>
      <vt:lpstr>PBM Template Changes Are Coming</vt:lpstr>
      <vt:lpstr>New PBM Data Template</vt:lpstr>
      <vt:lpstr>Validation Errors tab (in case of errors)</vt:lpstr>
      <vt:lpstr>Agenda</vt:lpstr>
      <vt:lpstr>Isolated Outlier Provider Address</vt:lpstr>
      <vt:lpstr>A reminder on “Why this process?” </vt:lpstr>
      <vt:lpstr>Isolated-Outlier Provider Location Process </vt:lpstr>
      <vt:lpstr>Unresolved Isolated Outliers are highlighted in Objection Visualizations </vt:lpstr>
      <vt:lpstr>Issuer responsibilities in   Isolated Outliers processing</vt:lpstr>
      <vt:lpstr>Agenda</vt:lpstr>
      <vt:lpstr>Justification Template</vt:lpstr>
      <vt:lpstr>A sampling of potentially faulty locations </vt:lpstr>
      <vt:lpstr>PowerPoint Presentation</vt:lpstr>
      <vt:lpstr>Agenda</vt:lpstr>
      <vt:lpstr>What’s Different?</vt:lpstr>
      <vt:lpstr>General Acute Care Hospitals (GACH) </vt:lpstr>
      <vt:lpstr>Pharmacies</vt:lpstr>
      <vt:lpstr>Pharmacies- contd.</vt:lpstr>
      <vt:lpstr>Agenda</vt:lpstr>
      <vt:lpstr>Some observations from the last round</vt:lpstr>
      <vt:lpstr>Summarizing CCIIO’s rules on APRNs &amp; PAs</vt:lpstr>
      <vt:lpstr>Agenda</vt:lpstr>
      <vt:lpstr>PTNP 2026 Round 1 Significance &amp; Deadlines</vt:lpstr>
      <vt:lpstr>PTNP data maintenance Round 1</vt:lpstr>
      <vt:lpstr>PowerPoint Presentation</vt:lpstr>
      <vt:lpstr>PowerPoint Presentation</vt:lpstr>
      <vt:lpstr>Expectations from Issuers</vt:lpstr>
      <vt:lpstr>PowerPoint Presentation</vt:lpstr>
      <vt:lpstr>          Questions?</vt:lpstr>
      <vt:lpstr>Appendix</vt:lpstr>
      <vt:lpstr>New to THE Program? </vt:lpstr>
      <vt:lpstr>New to Arkansas NA Regulation Program? </vt:lpstr>
      <vt:lpstr>How is data exchanged in the PTNP process?</vt:lpstr>
      <vt:lpstr>AID Disposition Details </vt:lpstr>
      <vt:lpstr> Initial Provider Type NPI pool template</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747</cp:revision>
  <cp:lastPrinted>2018-07-09T13:27:25Z</cp:lastPrinted>
  <dcterms:created xsi:type="dcterms:W3CDTF">2014-08-27T18:19:22Z</dcterms:created>
  <dcterms:modified xsi:type="dcterms:W3CDTF">2025-12-16T20:47:43Z</dcterms:modified>
</cp:coreProperties>
</file>